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30267275" cy="42794238"/>
  <p:notesSz cx="9931400" cy="14351000"/>
  <p:defaultTextStyle>
    <a:defPPr>
      <a:defRPr lang="en-US"/>
    </a:defPPr>
    <a:lvl1pPr algn="l" rtl="0" eaLnBrk="0" fontAlgn="base" hangingPunct="0">
      <a:spcBef>
        <a:spcPct val="0"/>
      </a:spcBef>
      <a:spcAft>
        <a:spcPct val="0"/>
      </a:spcAft>
      <a:defRPr sz="2353" kern="1200">
        <a:solidFill>
          <a:schemeClr val="tx1"/>
        </a:solidFill>
        <a:latin typeface="Times" panose="02020603050405020304" pitchFamily="18" charset="0"/>
        <a:ea typeface="+mn-ea"/>
        <a:cs typeface="Arial" panose="020B0604020202020204" pitchFamily="34" charset="0"/>
      </a:defRPr>
    </a:lvl1pPr>
    <a:lvl2pPr marL="453100" indent="14617" algn="l" rtl="0" eaLnBrk="0" fontAlgn="base" hangingPunct="0">
      <a:spcBef>
        <a:spcPct val="0"/>
      </a:spcBef>
      <a:spcAft>
        <a:spcPct val="0"/>
      </a:spcAft>
      <a:defRPr sz="2353" kern="1200">
        <a:solidFill>
          <a:schemeClr val="tx1"/>
        </a:solidFill>
        <a:latin typeface="Times" panose="02020603050405020304" pitchFamily="18" charset="0"/>
        <a:ea typeface="+mn-ea"/>
        <a:cs typeface="Arial" panose="020B0604020202020204" pitchFamily="34" charset="0"/>
      </a:defRPr>
    </a:lvl2pPr>
    <a:lvl3pPr marL="907823" indent="27609" algn="l" rtl="0" eaLnBrk="0" fontAlgn="base" hangingPunct="0">
      <a:spcBef>
        <a:spcPct val="0"/>
      </a:spcBef>
      <a:spcAft>
        <a:spcPct val="0"/>
      </a:spcAft>
      <a:defRPr sz="2353" kern="1200">
        <a:solidFill>
          <a:schemeClr val="tx1"/>
        </a:solidFill>
        <a:latin typeface="Times" panose="02020603050405020304" pitchFamily="18" charset="0"/>
        <a:ea typeface="+mn-ea"/>
        <a:cs typeface="Arial" panose="020B0604020202020204" pitchFamily="34" charset="0"/>
      </a:defRPr>
    </a:lvl3pPr>
    <a:lvl4pPr marL="1362547" indent="40601" algn="l" rtl="0" eaLnBrk="0" fontAlgn="base" hangingPunct="0">
      <a:spcBef>
        <a:spcPct val="0"/>
      </a:spcBef>
      <a:spcAft>
        <a:spcPct val="0"/>
      </a:spcAft>
      <a:defRPr sz="2353" kern="1200">
        <a:solidFill>
          <a:schemeClr val="tx1"/>
        </a:solidFill>
        <a:latin typeface="Times" panose="02020603050405020304" pitchFamily="18" charset="0"/>
        <a:ea typeface="+mn-ea"/>
        <a:cs typeface="Arial" panose="020B0604020202020204" pitchFamily="34" charset="0"/>
      </a:defRPr>
    </a:lvl4pPr>
    <a:lvl5pPr marL="1815646" indent="55216" algn="l" rtl="0" eaLnBrk="0" fontAlgn="base" hangingPunct="0">
      <a:spcBef>
        <a:spcPct val="0"/>
      </a:spcBef>
      <a:spcAft>
        <a:spcPct val="0"/>
      </a:spcAft>
      <a:defRPr sz="2353" kern="1200">
        <a:solidFill>
          <a:schemeClr val="tx1"/>
        </a:solidFill>
        <a:latin typeface="Times" panose="02020603050405020304" pitchFamily="18" charset="0"/>
        <a:ea typeface="+mn-ea"/>
        <a:cs typeface="Arial" panose="020B0604020202020204" pitchFamily="34" charset="0"/>
      </a:defRPr>
    </a:lvl5pPr>
    <a:lvl6pPr marL="2338578" algn="l" defTabSz="935431" rtl="0" eaLnBrk="1" latinLnBrk="0" hangingPunct="1">
      <a:defRPr sz="2353" kern="1200">
        <a:solidFill>
          <a:schemeClr val="tx1"/>
        </a:solidFill>
        <a:latin typeface="Times" panose="02020603050405020304" pitchFamily="18" charset="0"/>
        <a:ea typeface="+mn-ea"/>
        <a:cs typeface="Arial" panose="020B0604020202020204" pitchFamily="34" charset="0"/>
      </a:defRPr>
    </a:lvl6pPr>
    <a:lvl7pPr marL="2806294" algn="l" defTabSz="935431" rtl="0" eaLnBrk="1" latinLnBrk="0" hangingPunct="1">
      <a:defRPr sz="2353" kern="1200">
        <a:solidFill>
          <a:schemeClr val="tx1"/>
        </a:solidFill>
        <a:latin typeface="Times" panose="02020603050405020304" pitchFamily="18" charset="0"/>
        <a:ea typeface="+mn-ea"/>
        <a:cs typeface="Arial" panose="020B0604020202020204" pitchFamily="34" charset="0"/>
      </a:defRPr>
    </a:lvl7pPr>
    <a:lvl8pPr marL="3274009" algn="l" defTabSz="935431" rtl="0" eaLnBrk="1" latinLnBrk="0" hangingPunct="1">
      <a:defRPr sz="2353" kern="1200">
        <a:solidFill>
          <a:schemeClr val="tx1"/>
        </a:solidFill>
        <a:latin typeface="Times" panose="02020603050405020304" pitchFamily="18" charset="0"/>
        <a:ea typeface="+mn-ea"/>
        <a:cs typeface="Arial" panose="020B0604020202020204" pitchFamily="34" charset="0"/>
      </a:defRPr>
    </a:lvl8pPr>
    <a:lvl9pPr marL="3741725" algn="l" defTabSz="935431" rtl="0" eaLnBrk="1" latinLnBrk="0" hangingPunct="1">
      <a:defRPr sz="2353" kern="1200">
        <a:solidFill>
          <a:schemeClr val="tx1"/>
        </a:solidFill>
        <a:latin typeface="Times"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85" userDrawn="1">
          <p15:clr>
            <a:srgbClr val="A4A3A4"/>
          </p15:clr>
        </p15:guide>
        <p15:guide id="2" pos="95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9245"/>
    <a:srgbClr val="00205B"/>
    <a:srgbClr val="DC9120"/>
    <a:srgbClr val="EDA42C"/>
    <a:srgbClr val="000066"/>
    <a:srgbClr val="CCECFF"/>
    <a:srgbClr val="FFFF99"/>
    <a:srgbClr val="002D55"/>
    <a:srgbClr val="4F7B1F"/>
    <a:srgbClr val="355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0955" autoAdjust="0"/>
  </p:normalViewPr>
  <p:slideViewPr>
    <p:cSldViewPr>
      <p:cViewPr>
        <p:scale>
          <a:sx n="40" d="100"/>
          <a:sy n="40" d="100"/>
        </p:scale>
        <p:origin x="326" y="-7109"/>
      </p:cViewPr>
      <p:guideLst>
        <p:guide orient="horz" pos="13485"/>
        <p:guide pos="953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719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6100" y="0"/>
            <a:ext cx="4303713" cy="719138"/>
          </a:xfrm>
          <a:prstGeom prst="rect">
            <a:avLst/>
          </a:prstGeom>
        </p:spPr>
        <p:txBody>
          <a:bodyPr vert="horz" lIns="91440" tIns="45720" rIns="91440" bIns="45720" rtlCol="0"/>
          <a:lstStyle>
            <a:lvl1pPr algn="r">
              <a:defRPr sz="1200"/>
            </a:lvl1pPr>
          </a:lstStyle>
          <a:p>
            <a:fld id="{029792FF-2D94-4607-A68F-6B17A8B03B91}" type="datetimeFigureOut">
              <a:rPr lang="en-US" smtClean="0"/>
              <a:t>5/29/2026</a:t>
            </a:fld>
            <a:endParaRPr lang="en-US"/>
          </a:p>
        </p:txBody>
      </p:sp>
      <p:sp>
        <p:nvSpPr>
          <p:cNvPr id="4" name="Slide Image Placeholder 3"/>
          <p:cNvSpPr>
            <a:spLocks noGrp="1" noRot="1" noChangeAspect="1"/>
          </p:cNvSpPr>
          <p:nvPr>
            <p:ph type="sldImg" idx="2"/>
          </p:nvPr>
        </p:nvSpPr>
        <p:spPr>
          <a:xfrm>
            <a:off x="3252788" y="1793875"/>
            <a:ext cx="3425825" cy="4843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775" y="6907213"/>
            <a:ext cx="7943850" cy="56499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631863"/>
            <a:ext cx="4303713" cy="719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6100" y="13631863"/>
            <a:ext cx="4303713" cy="719137"/>
          </a:xfrm>
          <a:prstGeom prst="rect">
            <a:avLst/>
          </a:prstGeom>
        </p:spPr>
        <p:txBody>
          <a:bodyPr vert="horz" lIns="91440" tIns="45720" rIns="91440" bIns="45720" rtlCol="0" anchor="b"/>
          <a:lstStyle>
            <a:lvl1pPr algn="r">
              <a:defRPr sz="1200"/>
            </a:lvl1pPr>
          </a:lstStyle>
          <a:p>
            <a:fld id="{E9D3E008-0950-4B55-A13D-53CD5C8183C6}" type="slidenum">
              <a:rPr lang="en-US" smtClean="0"/>
              <a:t>‹#›</a:t>
            </a:fld>
            <a:endParaRPr lang="en-US"/>
          </a:p>
        </p:txBody>
      </p:sp>
    </p:spTree>
    <p:extLst>
      <p:ext uri="{BB962C8B-B14F-4D97-AF65-F5344CB8AC3E}">
        <p14:creationId xmlns:p14="http://schemas.microsoft.com/office/powerpoint/2010/main" val="2490523700"/>
      </p:ext>
    </p:extLst>
  </p:cSld>
  <p:clrMap bg1="lt1" tx1="dk1" bg2="lt2" tx2="dk2" accent1="accent1" accent2="accent2" accent3="accent3" accent4="accent4" accent5="accent5" accent6="accent6" hlink="hlink" folHlink="folHlink"/>
  <p:notesStyle>
    <a:lvl1pPr marL="0" algn="l" defTabSz="935431" rtl="0" eaLnBrk="1" latinLnBrk="0" hangingPunct="1">
      <a:defRPr sz="1228" kern="1200">
        <a:solidFill>
          <a:schemeClr val="tx1"/>
        </a:solidFill>
        <a:latin typeface="+mn-lt"/>
        <a:ea typeface="+mn-ea"/>
        <a:cs typeface="+mn-cs"/>
      </a:defRPr>
    </a:lvl1pPr>
    <a:lvl2pPr marL="467716" algn="l" defTabSz="935431" rtl="0" eaLnBrk="1" latinLnBrk="0" hangingPunct="1">
      <a:defRPr sz="1228" kern="1200">
        <a:solidFill>
          <a:schemeClr val="tx1"/>
        </a:solidFill>
        <a:latin typeface="+mn-lt"/>
        <a:ea typeface="+mn-ea"/>
        <a:cs typeface="+mn-cs"/>
      </a:defRPr>
    </a:lvl2pPr>
    <a:lvl3pPr marL="935431" algn="l" defTabSz="935431" rtl="0" eaLnBrk="1" latinLnBrk="0" hangingPunct="1">
      <a:defRPr sz="1228" kern="1200">
        <a:solidFill>
          <a:schemeClr val="tx1"/>
        </a:solidFill>
        <a:latin typeface="+mn-lt"/>
        <a:ea typeface="+mn-ea"/>
        <a:cs typeface="+mn-cs"/>
      </a:defRPr>
    </a:lvl3pPr>
    <a:lvl4pPr marL="1403147" algn="l" defTabSz="935431" rtl="0" eaLnBrk="1" latinLnBrk="0" hangingPunct="1">
      <a:defRPr sz="1228" kern="1200">
        <a:solidFill>
          <a:schemeClr val="tx1"/>
        </a:solidFill>
        <a:latin typeface="+mn-lt"/>
        <a:ea typeface="+mn-ea"/>
        <a:cs typeface="+mn-cs"/>
      </a:defRPr>
    </a:lvl4pPr>
    <a:lvl5pPr marL="1870862" algn="l" defTabSz="935431" rtl="0" eaLnBrk="1" latinLnBrk="0" hangingPunct="1">
      <a:defRPr sz="1228" kern="1200">
        <a:solidFill>
          <a:schemeClr val="tx1"/>
        </a:solidFill>
        <a:latin typeface="+mn-lt"/>
        <a:ea typeface="+mn-ea"/>
        <a:cs typeface="+mn-cs"/>
      </a:defRPr>
    </a:lvl5pPr>
    <a:lvl6pPr marL="2338578" algn="l" defTabSz="935431" rtl="0" eaLnBrk="1" latinLnBrk="0" hangingPunct="1">
      <a:defRPr sz="1228" kern="1200">
        <a:solidFill>
          <a:schemeClr val="tx1"/>
        </a:solidFill>
        <a:latin typeface="+mn-lt"/>
        <a:ea typeface="+mn-ea"/>
        <a:cs typeface="+mn-cs"/>
      </a:defRPr>
    </a:lvl6pPr>
    <a:lvl7pPr marL="2806294" algn="l" defTabSz="935431" rtl="0" eaLnBrk="1" latinLnBrk="0" hangingPunct="1">
      <a:defRPr sz="1228" kern="1200">
        <a:solidFill>
          <a:schemeClr val="tx1"/>
        </a:solidFill>
        <a:latin typeface="+mn-lt"/>
        <a:ea typeface="+mn-ea"/>
        <a:cs typeface="+mn-cs"/>
      </a:defRPr>
    </a:lvl7pPr>
    <a:lvl8pPr marL="3274009" algn="l" defTabSz="935431" rtl="0" eaLnBrk="1" latinLnBrk="0" hangingPunct="1">
      <a:defRPr sz="1228" kern="1200">
        <a:solidFill>
          <a:schemeClr val="tx1"/>
        </a:solidFill>
        <a:latin typeface="+mn-lt"/>
        <a:ea typeface="+mn-ea"/>
        <a:cs typeface="+mn-cs"/>
      </a:defRPr>
    </a:lvl8pPr>
    <a:lvl9pPr marL="3741725" algn="l" defTabSz="935431" rtl="0" eaLnBrk="1" latinLnBrk="0" hangingPunct="1">
      <a:defRPr sz="12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D3E008-0950-4B55-A13D-53CD5C8183C6}" type="slidenum">
              <a:rPr lang="en-US" smtClean="0"/>
              <a:t>1</a:t>
            </a:fld>
            <a:endParaRPr lang="en-US"/>
          </a:p>
        </p:txBody>
      </p:sp>
    </p:spTree>
    <p:extLst>
      <p:ext uri="{BB962C8B-B14F-4D97-AF65-F5344CB8AC3E}">
        <p14:creationId xmlns:p14="http://schemas.microsoft.com/office/powerpoint/2010/main" val="160264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bwMode="auto">
          <a:xfrm>
            <a:off x="2270649" y="38989397"/>
            <a:ext cx="6305749" cy="28540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11" tIns="44405" rIns="88811" bIns="44405" numCol="1" anchor="t" anchorCtr="0" compatLnSpc="1">
            <a:prstTxWarp prst="textNoShape">
              <a:avLst/>
            </a:prstTxWarp>
          </a:bodyPr>
          <a:lstStyle>
            <a:lvl1pPr>
              <a:defRPr>
                <a:latin typeface="Arial" panose="020B0604020202020204" pitchFamily="34" charset="0"/>
              </a:defRPr>
            </a:lvl1pPr>
          </a:lstStyle>
          <a:p>
            <a:pPr>
              <a:defRPr/>
            </a:pPr>
            <a:endParaRPr lang="en-US" altLang="en-US"/>
          </a:p>
        </p:txBody>
      </p:sp>
      <p:sp>
        <p:nvSpPr>
          <p:cNvPr id="3" name="Rectangle 5"/>
          <p:cNvSpPr>
            <a:spLocks noGrp="1" noChangeArrowheads="1"/>
          </p:cNvSpPr>
          <p:nvPr>
            <p:ph type="ftr" sz="quarter" idx="11"/>
          </p:nvPr>
        </p:nvSpPr>
        <p:spPr bwMode="auto">
          <a:xfrm>
            <a:off x="10340851" y="38989397"/>
            <a:ext cx="9585574" cy="28540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811" tIns="44405" rIns="88811" bIns="44405" numCol="1" anchor="t" anchorCtr="0" compatLnSpc="1">
            <a:prstTxWarp prst="textNoShape">
              <a:avLst/>
            </a:prstTxWarp>
          </a:bodyPr>
          <a:lstStyle>
            <a:lvl1pPr>
              <a:defRPr>
                <a:latin typeface="Arial" panose="020B0604020202020204" pitchFamily="34" charset="0"/>
              </a:defRPr>
            </a:lvl1pPr>
          </a:lstStyle>
          <a:p>
            <a:pPr>
              <a:defRPr/>
            </a:pPr>
            <a:endParaRPr lang="en-US" altLang="en-US"/>
          </a:p>
        </p:txBody>
      </p:sp>
      <p:sp>
        <p:nvSpPr>
          <p:cNvPr id="4" name="Rectangle 6"/>
          <p:cNvSpPr>
            <a:spLocks noGrp="1" noChangeArrowheads="1"/>
          </p:cNvSpPr>
          <p:nvPr>
            <p:ph type="sldNum" sz="quarter" idx="12"/>
          </p:nvPr>
        </p:nvSpPr>
        <p:spPr>
          <a:xfrm>
            <a:off x="21690877" y="38989397"/>
            <a:ext cx="6305749" cy="2854040"/>
          </a:xfrm>
          <a:prstGeom prst="rect">
            <a:avLst/>
          </a:prstGeom>
        </p:spPr>
        <p:txBody>
          <a:bodyPr vert="horz" wrap="square" lIns="88811" tIns="44405" rIns="88811" bIns="44405" numCol="1" anchor="t" anchorCtr="0" compatLnSpc="1">
            <a:prstTxWarp prst="textNoShape">
              <a:avLst/>
            </a:prstTxWarp>
          </a:bodyPr>
          <a:lstStyle>
            <a:lvl1pPr eaLnBrk="0" hangingPunct="0">
              <a:defRPr>
                <a:latin typeface="Arial" panose="020B0604020202020204" pitchFamily="34" charset="0"/>
              </a:defRPr>
            </a:lvl1pPr>
          </a:lstStyle>
          <a:p>
            <a:pPr>
              <a:defRPr/>
            </a:pPr>
            <a:fld id="{C0217E1E-570E-4DE1-B1FD-B014570D73E9}" type="slidenum">
              <a:rPr lang="en-US"/>
              <a:pPr>
                <a:defRPr/>
              </a:pPr>
              <a:t>‹#›</a:t>
            </a:fld>
            <a:endParaRPr lang="en-US"/>
          </a:p>
        </p:txBody>
      </p:sp>
    </p:spTree>
    <p:extLst>
      <p:ext uri="{BB962C8B-B14F-4D97-AF65-F5344CB8AC3E}">
        <p14:creationId xmlns:p14="http://schemas.microsoft.com/office/powerpoint/2010/main" val="9176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A0_Print_Poster_template_header_portrait cop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29456"/>
            <a:ext cx="30267275" cy="536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3"/>
          <p:cNvSpPr>
            <a:spLocks noChangeArrowheads="1"/>
          </p:cNvSpPr>
          <p:nvPr userDrawn="1"/>
        </p:nvSpPr>
        <p:spPr bwMode="auto">
          <a:xfrm>
            <a:off x="-74406" y="-30155"/>
            <a:ext cx="30341683" cy="6812904"/>
          </a:xfrm>
          <a:prstGeom prst="rect">
            <a:avLst/>
          </a:prstGeom>
          <a:gradFill rotWithShape="1">
            <a:gsLst>
              <a:gs pos="0">
                <a:srgbClr val="A7C4FF"/>
              </a:gs>
              <a:gs pos="100000">
                <a:schemeClr val="bg1"/>
              </a:gs>
            </a:gsLst>
            <a:lin ang="5400000" scaled="1"/>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8811" tIns="44405" rIns="88811" bIns="44405" anchor="ctr"/>
          <a:lstStyle/>
          <a:p>
            <a:pPr defTabSz="4263241">
              <a:defRPr/>
            </a:pPr>
            <a:endParaRPr lang="en-US" sz="2353" dirty="0">
              <a:solidFill>
                <a:schemeClr val="bg1"/>
              </a:solidFill>
              <a:cs typeface="+mn-cs"/>
            </a:endParaRPr>
          </a:p>
        </p:txBody>
      </p:sp>
      <p:sp>
        <p:nvSpPr>
          <p:cNvPr id="1030" name="Text Box 14"/>
          <p:cNvSpPr txBox="1">
            <a:spLocks noChangeArrowheads="1"/>
          </p:cNvSpPr>
          <p:nvPr userDrawn="1"/>
        </p:nvSpPr>
        <p:spPr bwMode="auto">
          <a:xfrm>
            <a:off x="1944433" y="428761"/>
            <a:ext cx="26882997" cy="183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11" tIns="44405" rIns="88811" bIns="44405">
            <a:spAutoFit/>
          </a:bodyPr>
          <a:lstStyle>
            <a:lvl1pPr defTabSz="4262438">
              <a:defRPr sz="2300">
                <a:solidFill>
                  <a:schemeClr val="tx1"/>
                </a:solidFill>
                <a:latin typeface="Times" panose="02020603050405020304" pitchFamily="18" charset="0"/>
                <a:cs typeface="Arial" panose="020B0604020202020204" pitchFamily="34" charset="0"/>
              </a:defRPr>
            </a:lvl1pPr>
            <a:lvl2pPr defTabSz="4262438">
              <a:defRPr sz="2300">
                <a:solidFill>
                  <a:schemeClr val="tx1"/>
                </a:solidFill>
                <a:latin typeface="Times" panose="02020603050405020304" pitchFamily="18" charset="0"/>
                <a:cs typeface="Arial" panose="020B0604020202020204" pitchFamily="34" charset="0"/>
              </a:defRPr>
            </a:lvl2pPr>
            <a:lvl3pPr defTabSz="4262438">
              <a:defRPr sz="2300">
                <a:solidFill>
                  <a:schemeClr val="tx1"/>
                </a:solidFill>
                <a:latin typeface="Times" panose="02020603050405020304" pitchFamily="18" charset="0"/>
                <a:cs typeface="Arial" panose="020B0604020202020204" pitchFamily="34" charset="0"/>
              </a:defRPr>
            </a:lvl3pPr>
            <a:lvl4pPr defTabSz="4262438">
              <a:defRPr sz="2300">
                <a:solidFill>
                  <a:schemeClr val="tx1"/>
                </a:solidFill>
                <a:latin typeface="Times" panose="02020603050405020304" pitchFamily="18" charset="0"/>
                <a:cs typeface="Arial" panose="020B0604020202020204" pitchFamily="34" charset="0"/>
              </a:defRPr>
            </a:lvl4pPr>
            <a:lvl5pPr defTabSz="4262438">
              <a:defRPr sz="2300">
                <a:solidFill>
                  <a:schemeClr val="tx1"/>
                </a:solidFill>
                <a:latin typeface="Times" panose="02020603050405020304" pitchFamily="18" charset="0"/>
                <a:cs typeface="Arial" panose="020B0604020202020204" pitchFamily="34" charset="0"/>
              </a:defRPr>
            </a:lvl5pPr>
            <a:lvl6pPr marL="2232025" indent="53975" defTabSz="4262438"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6pPr>
            <a:lvl7pPr marL="2689225" indent="53975" defTabSz="4262438"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7pPr>
            <a:lvl8pPr marL="3146425" indent="53975" defTabSz="4262438"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8pPr>
            <a:lvl9pPr marL="3603625" indent="53975" defTabSz="4262438"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9pPr>
          </a:lstStyle>
          <a:p>
            <a:pPr algn="ctr">
              <a:defRPr/>
            </a:pPr>
            <a:r>
              <a:rPr lang="en-GB" altLang="en-US" sz="6400" b="1" dirty="0"/>
              <a:t>38</a:t>
            </a:r>
            <a:r>
              <a:rPr lang="en-GB" altLang="en-US" sz="6400" b="1" baseline="30000" dirty="0"/>
              <a:t>th</a:t>
            </a:r>
            <a:r>
              <a:rPr lang="en-GB" altLang="en-US" sz="6400" b="1" dirty="0"/>
              <a:t> NATIONAL RADIO SCIENCE CONFERENCE (NRSC 2021) </a:t>
            </a:r>
          </a:p>
          <a:p>
            <a:pPr algn="ctr">
              <a:defRPr/>
            </a:pPr>
            <a:r>
              <a:rPr lang="en-GB" altLang="en-US" sz="4600" b="1" dirty="0"/>
              <a:t>Faculty of Engineering - Mansoura University, Mansoura, Egypt, May 18‐20, 2021</a:t>
            </a:r>
          </a:p>
        </p:txBody>
      </p:sp>
      <p:sp>
        <p:nvSpPr>
          <p:cNvPr id="1031" name="Flowchart: Delay 5"/>
          <p:cNvSpPr>
            <a:spLocks noChangeArrowheads="1"/>
          </p:cNvSpPr>
          <p:nvPr userDrawn="1"/>
        </p:nvSpPr>
        <p:spPr bwMode="auto">
          <a:xfrm rot="-5400000">
            <a:off x="11266104" y="-9125260"/>
            <a:ext cx="7522948" cy="30267275"/>
          </a:xfrm>
          <a:prstGeom prst="flowChartDelay">
            <a:avLst/>
          </a:prstGeom>
          <a:solidFill>
            <a:schemeClr val="bg1"/>
          </a:solidFill>
          <a:ln w="9525" algn="ctr">
            <a:solidFill>
              <a:schemeClr val="bg1"/>
            </a:solidFill>
            <a:round/>
            <a:headEnd/>
            <a:tailEnd/>
          </a:ln>
        </p:spPr>
        <p:txBody>
          <a:bodyPr lIns="88811" tIns="44405" rIns="88811" bIns="44405"/>
          <a:lstStyle>
            <a:lvl1pPr defTabSz="887413">
              <a:defRPr sz="2300">
                <a:solidFill>
                  <a:schemeClr val="tx1"/>
                </a:solidFill>
                <a:latin typeface="Times" panose="02020603050405020304" pitchFamily="18" charset="0"/>
                <a:cs typeface="Arial" panose="020B0604020202020204" pitchFamily="34" charset="0"/>
              </a:defRPr>
            </a:lvl1pPr>
            <a:lvl2pPr defTabSz="887413">
              <a:defRPr sz="2300">
                <a:solidFill>
                  <a:schemeClr val="tx1"/>
                </a:solidFill>
                <a:latin typeface="Times" panose="02020603050405020304" pitchFamily="18" charset="0"/>
                <a:cs typeface="Arial" panose="020B0604020202020204" pitchFamily="34" charset="0"/>
              </a:defRPr>
            </a:lvl2pPr>
            <a:lvl3pPr defTabSz="887413">
              <a:defRPr sz="2300">
                <a:solidFill>
                  <a:schemeClr val="tx1"/>
                </a:solidFill>
                <a:latin typeface="Times" panose="02020603050405020304" pitchFamily="18" charset="0"/>
                <a:cs typeface="Arial" panose="020B0604020202020204" pitchFamily="34" charset="0"/>
              </a:defRPr>
            </a:lvl3pPr>
            <a:lvl4pPr defTabSz="887413">
              <a:defRPr sz="2300">
                <a:solidFill>
                  <a:schemeClr val="tx1"/>
                </a:solidFill>
                <a:latin typeface="Times" panose="02020603050405020304" pitchFamily="18" charset="0"/>
                <a:cs typeface="Arial" panose="020B0604020202020204" pitchFamily="34" charset="0"/>
              </a:defRPr>
            </a:lvl4pPr>
            <a:lvl5pPr defTabSz="887413">
              <a:defRPr sz="2300">
                <a:solidFill>
                  <a:schemeClr val="tx1"/>
                </a:solidFill>
                <a:latin typeface="Times" panose="02020603050405020304" pitchFamily="18" charset="0"/>
                <a:cs typeface="Arial" panose="020B0604020202020204" pitchFamily="34" charset="0"/>
              </a:defRPr>
            </a:lvl5pPr>
            <a:lvl6pPr marL="2232025" indent="53975" defTabSz="887413"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6pPr>
            <a:lvl7pPr marL="2689225" indent="53975" defTabSz="887413"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7pPr>
            <a:lvl8pPr marL="3146425" indent="53975" defTabSz="887413"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8pPr>
            <a:lvl9pPr marL="3603625" indent="53975" defTabSz="887413" eaLnBrk="0" fontAlgn="base" hangingPunct="0">
              <a:spcBef>
                <a:spcPct val="0"/>
              </a:spcBef>
              <a:spcAft>
                <a:spcPct val="0"/>
              </a:spcAft>
              <a:defRPr sz="2300">
                <a:solidFill>
                  <a:schemeClr val="tx1"/>
                </a:solidFill>
                <a:latin typeface="Times" panose="02020603050405020304" pitchFamily="18" charset="0"/>
                <a:cs typeface="Arial" panose="020B0604020202020204" pitchFamily="34" charset="0"/>
              </a:defRPr>
            </a:lvl9pPr>
          </a:lstStyle>
          <a:p>
            <a:pPr>
              <a:defRPr/>
            </a:pPr>
            <a:endParaRPr lang="en-US" altLang="en-US" sz="2300"/>
          </a:p>
        </p:txBody>
      </p:sp>
      <p:pic>
        <p:nvPicPr>
          <p:cNvPr id="1032" name="Picture 6"/>
          <p:cNvPicPr>
            <a:picLocks noChangeAspect="1"/>
          </p:cNvPicPr>
          <p:nvPr userDrawn="1"/>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21651506" y="3889939"/>
            <a:ext cx="3741025" cy="108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download.jpg"/>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3281" y="2834402"/>
            <a:ext cx="4054385" cy="337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271412" y="3565914"/>
            <a:ext cx="4652178" cy="168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جامعة المنصورة لوجو">
            <a:extLst>
              <a:ext uri="{FF2B5EF4-FFF2-40B4-BE49-F238E27FC236}">
                <a16:creationId xmlns:a16="http://schemas.microsoft.com/office/drawing/2014/main" id="{4C822BF2-48FD-439B-A2C3-0DDD4EAFA33E}"/>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285157" y="3300457"/>
            <a:ext cx="3741025" cy="23185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جامعة المنصورة لوجو">
            <a:extLst>
              <a:ext uri="{FF2B5EF4-FFF2-40B4-BE49-F238E27FC236}">
                <a16:creationId xmlns:a16="http://schemas.microsoft.com/office/drawing/2014/main" id="{B1B5A417-0EE3-4B41-A72F-202D76FB3EB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483624" y="3251708"/>
            <a:ext cx="2743642" cy="25782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ctr" defTabSz="4052888" rtl="0" eaLnBrk="0" fontAlgn="base" hangingPunct="0">
        <a:spcBef>
          <a:spcPct val="0"/>
        </a:spcBef>
        <a:spcAft>
          <a:spcPct val="0"/>
        </a:spcAft>
        <a:defRPr sz="19500">
          <a:solidFill>
            <a:schemeClr val="tx2"/>
          </a:solidFill>
          <a:latin typeface="Arial" pitchFamily="34" charset="0"/>
          <a:ea typeface="+mj-ea"/>
          <a:cs typeface="Arial" pitchFamily="34" charset="0"/>
        </a:defRPr>
      </a:lvl1pPr>
      <a:lvl2pPr algn="ctr" defTabSz="4052888" rtl="0" eaLnBrk="0" fontAlgn="base" hangingPunct="0">
        <a:spcBef>
          <a:spcPct val="0"/>
        </a:spcBef>
        <a:spcAft>
          <a:spcPct val="0"/>
        </a:spcAft>
        <a:defRPr sz="19500">
          <a:solidFill>
            <a:schemeClr val="tx2"/>
          </a:solidFill>
          <a:latin typeface="Arial" charset="0"/>
          <a:cs typeface="Arial" charset="0"/>
        </a:defRPr>
      </a:lvl2pPr>
      <a:lvl3pPr algn="ctr" defTabSz="4052888" rtl="0" eaLnBrk="0" fontAlgn="base" hangingPunct="0">
        <a:spcBef>
          <a:spcPct val="0"/>
        </a:spcBef>
        <a:spcAft>
          <a:spcPct val="0"/>
        </a:spcAft>
        <a:defRPr sz="19500">
          <a:solidFill>
            <a:schemeClr val="tx2"/>
          </a:solidFill>
          <a:latin typeface="Arial" charset="0"/>
          <a:cs typeface="Arial" charset="0"/>
        </a:defRPr>
      </a:lvl3pPr>
      <a:lvl4pPr algn="ctr" defTabSz="4052888" rtl="0" eaLnBrk="0" fontAlgn="base" hangingPunct="0">
        <a:spcBef>
          <a:spcPct val="0"/>
        </a:spcBef>
        <a:spcAft>
          <a:spcPct val="0"/>
        </a:spcAft>
        <a:defRPr sz="19500">
          <a:solidFill>
            <a:schemeClr val="tx2"/>
          </a:solidFill>
          <a:latin typeface="Arial" charset="0"/>
          <a:cs typeface="Arial" charset="0"/>
        </a:defRPr>
      </a:lvl4pPr>
      <a:lvl5pPr algn="ctr" defTabSz="4052888" rtl="0" eaLnBrk="0" fontAlgn="base" hangingPunct="0">
        <a:spcBef>
          <a:spcPct val="0"/>
        </a:spcBef>
        <a:spcAft>
          <a:spcPct val="0"/>
        </a:spcAft>
        <a:defRPr sz="19500">
          <a:solidFill>
            <a:schemeClr val="tx2"/>
          </a:solidFill>
          <a:latin typeface="Arial" charset="0"/>
          <a:cs typeface="Arial" charset="0"/>
        </a:defRPr>
      </a:lvl5pPr>
      <a:lvl6pPr marL="444055" algn="ctr" defTabSz="4053548" rtl="0" fontAlgn="base">
        <a:spcBef>
          <a:spcPct val="0"/>
        </a:spcBef>
        <a:spcAft>
          <a:spcPct val="0"/>
        </a:spcAft>
        <a:defRPr sz="19500">
          <a:solidFill>
            <a:schemeClr val="tx2"/>
          </a:solidFill>
          <a:latin typeface="Times" pitchFamily="18" charset="0"/>
        </a:defRPr>
      </a:lvl6pPr>
      <a:lvl7pPr marL="888110" algn="ctr" defTabSz="4053548" rtl="0" fontAlgn="base">
        <a:spcBef>
          <a:spcPct val="0"/>
        </a:spcBef>
        <a:spcAft>
          <a:spcPct val="0"/>
        </a:spcAft>
        <a:defRPr sz="19500">
          <a:solidFill>
            <a:schemeClr val="tx2"/>
          </a:solidFill>
          <a:latin typeface="Times" pitchFamily="18" charset="0"/>
        </a:defRPr>
      </a:lvl7pPr>
      <a:lvl8pPr marL="1332167" algn="ctr" defTabSz="4053548" rtl="0" fontAlgn="base">
        <a:spcBef>
          <a:spcPct val="0"/>
        </a:spcBef>
        <a:spcAft>
          <a:spcPct val="0"/>
        </a:spcAft>
        <a:defRPr sz="19500">
          <a:solidFill>
            <a:schemeClr val="tx2"/>
          </a:solidFill>
          <a:latin typeface="Times" pitchFamily="18" charset="0"/>
        </a:defRPr>
      </a:lvl8pPr>
      <a:lvl9pPr marL="1776222" algn="ctr" defTabSz="4053548" rtl="0" fontAlgn="base">
        <a:spcBef>
          <a:spcPct val="0"/>
        </a:spcBef>
        <a:spcAft>
          <a:spcPct val="0"/>
        </a:spcAft>
        <a:defRPr sz="19500">
          <a:solidFill>
            <a:schemeClr val="tx2"/>
          </a:solidFill>
          <a:latin typeface="Times" pitchFamily="18" charset="0"/>
        </a:defRPr>
      </a:lvl9pPr>
    </p:titleStyle>
    <p:bodyStyle>
      <a:lvl1pPr marL="1519238" indent="-1519238" algn="l" defTabSz="4052888" rtl="0" eaLnBrk="0" fontAlgn="base" hangingPunct="0">
        <a:spcBef>
          <a:spcPct val="20000"/>
        </a:spcBef>
        <a:spcAft>
          <a:spcPct val="0"/>
        </a:spcAft>
        <a:buChar char="•"/>
        <a:defRPr sz="14200">
          <a:solidFill>
            <a:schemeClr val="tx1"/>
          </a:solidFill>
          <a:latin typeface="Arial" pitchFamily="34" charset="0"/>
          <a:ea typeface="+mn-ea"/>
          <a:cs typeface="Arial" pitchFamily="34" charset="0"/>
        </a:defRPr>
      </a:lvl1pPr>
      <a:lvl2pPr marL="3292475" indent="-1265238" algn="l" defTabSz="4052888" rtl="0" eaLnBrk="0" fontAlgn="base" hangingPunct="0">
        <a:spcBef>
          <a:spcPct val="20000"/>
        </a:spcBef>
        <a:spcAft>
          <a:spcPct val="0"/>
        </a:spcAft>
        <a:buChar char="–"/>
        <a:defRPr sz="12400">
          <a:solidFill>
            <a:schemeClr val="tx1"/>
          </a:solidFill>
          <a:latin typeface="Arial" pitchFamily="34" charset="0"/>
          <a:cs typeface="Arial" pitchFamily="34" charset="0"/>
        </a:defRPr>
      </a:lvl2pPr>
      <a:lvl3pPr marL="5065713" indent="-1012825" algn="l" defTabSz="4052888" rtl="0" eaLnBrk="0" fontAlgn="base" hangingPunct="0">
        <a:spcBef>
          <a:spcPct val="20000"/>
        </a:spcBef>
        <a:spcAft>
          <a:spcPct val="0"/>
        </a:spcAft>
        <a:buChar char="•"/>
        <a:defRPr sz="10700">
          <a:solidFill>
            <a:schemeClr val="tx1"/>
          </a:solidFill>
          <a:latin typeface="Arial" pitchFamily="34" charset="0"/>
          <a:cs typeface="Arial" pitchFamily="34" charset="0"/>
        </a:defRPr>
      </a:lvl3pPr>
      <a:lvl4pPr marL="7092950" indent="-1012825" algn="l" defTabSz="4052888" rtl="0" eaLnBrk="0" fontAlgn="base" hangingPunct="0">
        <a:spcBef>
          <a:spcPct val="20000"/>
        </a:spcBef>
        <a:spcAft>
          <a:spcPct val="0"/>
        </a:spcAft>
        <a:buChar char="–"/>
        <a:defRPr sz="8800">
          <a:solidFill>
            <a:schemeClr val="tx1"/>
          </a:solidFill>
          <a:latin typeface="Arial" pitchFamily="34" charset="0"/>
          <a:cs typeface="Arial" pitchFamily="34" charset="0"/>
        </a:defRPr>
      </a:lvl4pPr>
      <a:lvl5pPr marL="9120188" indent="-1014413" algn="l" defTabSz="4052888" rtl="0" eaLnBrk="0" fontAlgn="base" hangingPunct="0">
        <a:spcBef>
          <a:spcPct val="20000"/>
        </a:spcBef>
        <a:spcAft>
          <a:spcPct val="0"/>
        </a:spcAft>
        <a:buChar char="»"/>
        <a:defRPr sz="8800">
          <a:solidFill>
            <a:schemeClr val="tx1"/>
          </a:solidFill>
          <a:latin typeface="Arial" pitchFamily="34" charset="0"/>
          <a:cs typeface="Arial" pitchFamily="34" charset="0"/>
        </a:defRPr>
      </a:lvl5pPr>
      <a:lvl6pPr marL="9565696" indent="-1014544" algn="l" defTabSz="4053548" rtl="0" fontAlgn="base">
        <a:spcBef>
          <a:spcPct val="20000"/>
        </a:spcBef>
        <a:spcAft>
          <a:spcPct val="0"/>
        </a:spcAft>
        <a:buChar char="»"/>
        <a:defRPr sz="8800">
          <a:solidFill>
            <a:schemeClr val="tx1"/>
          </a:solidFill>
          <a:latin typeface="+mn-lt"/>
        </a:defRPr>
      </a:lvl6pPr>
      <a:lvl7pPr marL="10009751" indent="-1014544" algn="l" defTabSz="4053548" rtl="0" fontAlgn="base">
        <a:spcBef>
          <a:spcPct val="20000"/>
        </a:spcBef>
        <a:spcAft>
          <a:spcPct val="0"/>
        </a:spcAft>
        <a:buChar char="»"/>
        <a:defRPr sz="8800">
          <a:solidFill>
            <a:schemeClr val="tx1"/>
          </a:solidFill>
          <a:latin typeface="+mn-lt"/>
        </a:defRPr>
      </a:lvl7pPr>
      <a:lvl8pPr marL="10453806" indent="-1014544" algn="l" defTabSz="4053548" rtl="0" fontAlgn="base">
        <a:spcBef>
          <a:spcPct val="20000"/>
        </a:spcBef>
        <a:spcAft>
          <a:spcPct val="0"/>
        </a:spcAft>
        <a:buChar char="»"/>
        <a:defRPr sz="8800">
          <a:solidFill>
            <a:schemeClr val="tx1"/>
          </a:solidFill>
          <a:latin typeface="+mn-lt"/>
        </a:defRPr>
      </a:lvl8pPr>
      <a:lvl9pPr marL="10897861" indent="-1014544" algn="l" defTabSz="4053548" rtl="0" fontAlgn="base">
        <a:spcBef>
          <a:spcPct val="20000"/>
        </a:spcBef>
        <a:spcAft>
          <a:spcPct val="0"/>
        </a:spcAft>
        <a:buChar char="»"/>
        <a:defRPr sz="8800">
          <a:solidFill>
            <a:schemeClr val="tx1"/>
          </a:solidFill>
          <a:latin typeface="+mn-lt"/>
        </a:defRPr>
      </a:lvl9pPr>
    </p:bodyStyle>
    <p:otherStyle>
      <a:defPPr>
        <a:defRPr lang="en-US"/>
      </a:defPPr>
      <a:lvl1pPr marL="0" algn="l" defTabSz="888110" rtl="0" eaLnBrk="1" latinLnBrk="0" hangingPunct="1">
        <a:defRPr sz="1700" kern="1200">
          <a:solidFill>
            <a:schemeClr val="tx1"/>
          </a:solidFill>
          <a:latin typeface="+mn-lt"/>
          <a:ea typeface="+mn-ea"/>
          <a:cs typeface="+mn-cs"/>
        </a:defRPr>
      </a:lvl1pPr>
      <a:lvl2pPr marL="444055" algn="l" defTabSz="888110" rtl="0" eaLnBrk="1" latinLnBrk="0" hangingPunct="1">
        <a:defRPr sz="1700" kern="1200">
          <a:solidFill>
            <a:schemeClr val="tx1"/>
          </a:solidFill>
          <a:latin typeface="+mn-lt"/>
          <a:ea typeface="+mn-ea"/>
          <a:cs typeface="+mn-cs"/>
        </a:defRPr>
      </a:lvl2pPr>
      <a:lvl3pPr marL="888110" algn="l" defTabSz="888110" rtl="0" eaLnBrk="1" latinLnBrk="0" hangingPunct="1">
        <a:defRPr sz="1700" kern="1200">
          <a:solidFill>
            <a:schemeClr val="tx1"/>
          </a:solidFill>
          <a:latin typeface="+mn-lt"/>
          <a:ea typeface="+mn-ea"/>
          <a:cs typeface="+mn-cs"/>
        </a:defRPr>
      </a:lvl3pPr>
      <a:lvl4pPr marL="1332167" algn="l" defTabSz="888110" rtl="0" eaLnBrk="1" latinLnBrk="0" hangingPunct="1">
        <a:defRPr sz="1700" kern="1200">
          <a:solidFill>
            <a:schemeClr val="tx1"/>
          </a:solidFill>
          <a:latin typeface="+mn-lt"/>
          <a:ea typeface="+mn-ea"/>
          <a:cs typeface="+mn-cs"/>
        </a:defRPr>
      </a:lvl4pPr>
      <a:lvl5pPr marL="1776222" algn="l" defTabSz="888110" rtl="0" eaLnBrk="1" latinLnBrk="0" hangingPunct="1">
        <a:defRPr sz="1700" kern="1200">
          <a:solidFill>
            <a:schemeClr val="tx1"/>
          </a:solidFill>
          <a:latin typeface="+mn-lt"/>
          <a:ea typeface="+mn-ea"/>
          <a:cs typeface="+mn-cs"/>
        </a:defRPr>
      </a:lvl5pPr>
      <a:lvl6pPr marL="2220277" algn="l" defTabSz="888110" rtl="0" eaLnBrk="1" latinLnBrk="0" hangingPunct="1">
        <a:defRPr sz="1700" kern="1200">
          <a:solidFill>
            <a:schemeClr val="tx1"/>
          </a:solidFill>
          <a:latin typeface="+mn-lt"/>
          <a:ea typeface="+mn-ea"/>
          <a:cs typeface="+mn-cs"/>
        </a:defRPr>
      </a:lvl6pPr>
      <a:lvl7pPr marL="2664332" algn="l" defTabSz="888110" rtl="0" eaLnBrk="1" latinLnBrk="0" hangingPunct="1">
        <a:defRPr sz="1700" kern="1200">
          <a:solidFill>
            <a:schemeClr val="tx1"/>
          </a:solidFill>
          <a:latin typeface="+mn-lt"/>
          <a:ea typeface="+mn-ea"/>
          <a:cs typeface="+mn-cs"/>
        </a:defRPr>
      </a:lvl7pPr>
      <a:lvl8pPr marL="3108389" algn="l" defTabSz="888110" rtl="0" eaLnBrk="1" latinLnBrk="0" hangingPunct="1">
        <a:defRPr sz="1700" kern="1200">
          <a:solidFill>
            <a:schemeClr val="tx1"/>
          </a:solidFill>
          <a:latin typeface="+mn-lt"/>
          <a:ea typeface="+mn-ea"/>
          <a:cs typeface="+mn-cs"/>
        </a:defRPr>
      </a:lvl8pPr>
      <a:lvl9pPr marL="3552444" algn="l" defTabSz="88811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jp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oleObject" Target="../embeddings/oleObject2.bin"/><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oleObject" Target="../embeddings/oleObject4.bin"/><Relationship Id="rId14" Type="http://schemas.openxmlformats.org/officeDocument/2006/relationships/image" Target="../media/image14.t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0270331" y="9128920"/>
            <a:ext cx="19493706" cy="10353967"/>
          </a:xfrm>
          <a:prstGeom prst="roundRect">
            <a:avLst>
              <a:gd name="adj" fmla="val 5747"/>
            </a:avLst>
          </a:prstGeom>
          <a:noFill/>
          <a:ln w="63500" cmpd="thickThin">
            <a:solidFill>
              <a:srgbClr val="0020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8811" tIns="44405" rIns="88811" bIns="44405"/>
          <a:lstStyle/>
          <a:p>
            <a:pPr marL="444055" lvl="1" indent="0" defTabSz="4053548">
              <a:defRPr/>
            </a:pPr>
            <a:r>
              <a:rPr lang="en-GB" sz="4400" b="1" dirty="0">
                <a:solidFill>
                  <a:srgbClr val="00205B"/>
                </a:solidFill>
                <a:latin typeface="Arial" panose="020B0604020202020204" pitchFamily="34" charset="0"/>
                <a:cs typeface="Arial" panose="020B0604020202020204" pitchFamily="34" charset="0"/>
              </a:rPr>
              <a:t>Methodology &amp; Setup</a:t>
            </a:r>
          </a:p>
          <a:p>
            <a:pPr marL="444055" lvl="1" indent="0">
              <a:defRPr/>
            </a:pPr>
            <a:endParaRPr lang="en-GB" sz="2000" b="1" dirty="0">
              <a:solidFill>
                <a:schemeClr val="accent6"/>
              </a:solidFill>
            </a:endParaRPr>
          </a:p>
          <a:p>
            <a:pPr marL="444055" lvl="1" indent="0">
              <a:defRPr/>
            </a:pPr>
            <a:r>
              <a:rPr lang="en-GB" dirty="0">
                <a:latin typeface="Arial" panose="020B0604020202020204" pitchFamily="34" charset="0"/>
                <a:cs typeface="Arial" panose="020B0604020202020204" pitchFamily="34" charset="0"/>
              </a:rPr>
              <a:t>The RAL TIER1 batch farm consists of several multicore, hyperthreading capable CPUs. Increases in the amount of memory per node combined with experiences from other sites made hyperthreading an attractive option for increasing job throughput.</a:t>
            </a:r>
          </a:p>
          <a:p>
            <a:pPr marL="444055" lvl="1" indent="0">
              <a:defRPr/>
            </a:pPr>
            <a:r>
              <a:rPr lang="en-GB" dirty="0">
                <a:latin typeface="Arial" panose="020B0604020202020204" pitchFamily="34" charset="0"/>
                <a:cs typeface="Arial" panose="020B0604020202020204" pitchFamily="34" charset="0"/>
              </a:rPr>
              <a:t>RAL supports all LHC VOs, with prime users being Atlas, CMS and LHCB, and a 10% of resources is devoted to non-LHC VOs</a:t>
            </a:r>
          </a:p>
          <a:p>
            <a:pPr marL="444055" lvl="1" indent="0">
              <a:defRPr/>
            </a:pPr>
            <a:r>
              <a:rPr lang="en-GB" dirty="0">
                <a:latin typeface="Arial" panose="020B0604020202020204" pitchFamily="34" charset="0"/>
                <a:cs typeface="Arial" panose="020B0604020202020204" pitchFamily="34" charset="0"/>
              </a:rPr>
              <a:t>The virtual cores provided by hyperthreading could double the batch farm capacity, however  the amount of memory available in the batch nodes did not permit that. LHC jobs require more than 2GB RAM to run smoothly.</a:t>
            </a:r>
          </a:p>
          <a:p>
            <a:pPr>
              <a:defRPr/>
            </a:pPr>
            <a:endParaRPr lang="en-GB" dirty="0">
              <a:latin typeface="Arial" panose="020B0604020202020204" pitchFamily="34" charset="0"/>
              <a:cs typeface="Arial" panose="020B0604020202020204" pitchFamily="34" charset="0"/>
            </a:endParaRPr>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a:p>
            <a:pPr>
              <a:defRPr/>
            </a:pPr>
            <a:endParaRPr lang="en-GB" dirty="0"/>
          </a:p>
        </p:txBody>
      </p:sp>
      <p:sp>
        <p:nvSpPr>
          <p:cNvPr id="7" name="TextBox 6"/>
          <p:cNvSpPr txBox="1"/>
          <p:nvPr/>
        </p:nvSpPr>
        <p:spPr>
          <a:xfrm>
            <a:off x="552449" y="17779208"/>
            <a:ext cx="9147970" cy="10704511"/>
          </a:xfrm>
          <a:prstGeom prst="roundRect">
            <a:avLst>
              <a:gd name="adj" fmla="val 7503"/>
            </a:avLst>
          </a:prstGeom>
          <a:noFill/>
          <a:ln w="63500" cmpd="thickThin">
            <a:solidFill>
              <a:srgbClr val="0020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8811" tIns="44405" rIns="88811" bIns="44405"/>
          <a:lstStyle>
            <a:defPPr>
              <a:defRPr lang="en-US"/>
            </a:defPPr>
            <a:lvl1pPr eaLnBrk="0" hangingPunct="0"/>
          </a:lstStyle>
          <a:p>
            <a:pPr marL="444055" lvl="1" indent="0" defTabSz="4053548">
              <a:defRPr/>
            </a:pPr>
            <a:r>
              <a:rPr lang="en-US" altLang="en-US" sz="4400" b="1" dirty="0">
                <a:solidFill>
                  <a:srgbClr val="00205B"/>
                </a:solidFill>
                <a:latin typeface="Arial" panose="020B0604020202020204" pitchFamily="34" charset="0"/>
                <a:cs typeface="Arial" panose="020B0604020202020204" pitchFamily="34" charset="0"/>
              </a:rPr>
              <a:t>Introduction</a:t>
            </a:r>
          </a:p>
          <a:p>
            <a:pPr marL="444055" lvl="1" indent="0" defTabSz="4053548">
              <a:defRPr/>
            </a:pPr>
            <a:endParaRPr lang="en-US" altLang="en-US" sz="2000" b="1" dirty="0">
              <a:solidFill>
                <a:srgbClr val="00205B"/>
              </a:solidFill>
              <a:latin typeface="Arial" panose="020B0604020202020204" pitchFamily="34" charset="0"/>
              <a:ea typeface="SimSun" panose="02010600030101010101" pitchFamily="2" charset="-122"/>
              <a:cs typeface="Arial" panose="020B0604020202020204" pitchFamily="34" charset="0"/>
            </a:endParaRPr>
          </a:p>
          <a:p>
            <a:pPr marL="444055" lvl="1" indent="0" defTabSz="4053548">
              <a:defRPr/>
            </a:pPr>
            <a:r>
              <a:rPr lang="en-US" altLang="en-US" sz="2400" dirty="0">
                <a:solidFill>
                  <a:schemeClr val="tx2"/>
                </a:solidFill>
                <a:latin typeface="Arial" panose="020B0604020202020204" pitchFamily="34" charset="0"/>
                <a:ea typeface="SimSun" panose="02010600030101010101" pitchFamily="2" charset="-122"/>
                <a:cs typeface="Arial" panose="020B0604020202020204" pitchFamily="34" charset="0"/>
              </a:rPr>
              <a:t>Each generation of batch farm hardware with hyperthreading capability was benchmarked with HEPSPEC, progressively increasing  the number of threads up to the total number of virtual cores</a:t>
            </a:r>
          </a:p>
          <a:p>
            <a:pPr marL="444055" lvl="1" indent="0" defTabSz="4053548">
              <a:defRPr/>
            </a:pPr>
            <a:r>
              <a:rPr lang="en-US" altLang="en-US" sz="2400" dirty="0">
                <a:solidFill>
                  <a:schemeClr val="tx2"/>
                </a:solidFill>
                <a:latin typeface="Arial" panose="020B0604020202020204" pitchFamily="34" charset="0"/>
                <a:ea typeface="SimSun" panose="02010600030101010101" pitchFamily="2" charset="-122"/>
                <a:cs typeface="Arial" panose="020B0604020202020204" pitchFamily="34" charset="0"/>
              </a:rPr>
              <a:t>Benchmarks at that time were conducted using Scientific Linux 5. Scientific Linux 6 benchmarks were run later as the batch farm was set to be</a:t>
            </a:r>
          </a:p>
        </p:txBody>
      </p:sp>
      <p:sp>
        <p:nvSpPr>
          <p:cNvPr id="10" name="TextBox 9"/>
          <p:cNvSpPr txBox="1"/>
          <p:nvPr/>
        </p:nvSpPr>
        <p:spPr>
          <a:xfrm>
            <a:off x="10270331" y="19949319"/>
            <a:ext cx="19493706" cy="14035815"/>
          </a:xfrm>
          <a:prstGeom prst="roundRect">
            <a:avLst>
              <a:gd name="adj" fmla="val 4303"/>
            </a:avLst>
          </a:prstGeom>
          <a:noFill/>
          <a:ln w="63500" cmpd="thickThin">
            <a:solidFill>
              <a:srgbClr val="0020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8811" tIns="44405" rIns="88811" bIns="44405"/>
          <a:lstStyle/>
          <a:p>
            <a:pPr marL="444055" lvl="1" indent="0" defTabSz="4053548">
              <a:defRPr/>
            </a:pPr>
            <a:r>
              <a:rPr lang="en-US" altLang="en-US" sz="4400" b="1" dirty="0">
                <a:solidFill>
                  <a:srgbClr val="00205B"/>
                </a:solidFill>
                <a:latin typeface="Arial" panose="020B0604020202020204" pitchFamily="34" charset="0"/>
                <a:cs typeface="Arial" panose="020B0604020202020204" pitchFamily="34" charset="0"/>
              </a:rPr>
              <a:t>Results and Discussion</a:t>
            </a:r>
          </a:p>
          <a:p>
            <a:pPr marL="444055" lvl="1" indent="0" defTabSz="4053548">
              <a:defRPr/>
            </a:pPr>
            <a:endParaRPr lang="en-US" altLang="en-US" sz="2000" b="1" dirty="0">
              <a:solidFill>
                <a:schemeClr val="accent6"/>
              </a:solidFill>
            </a:endParaRPr>
          </a:p>
          <a:p>
            <a:pPr marL="777097" lvl="1" indent="-333041" defTabSz="4053548"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Overall, 2000 extra job slots and 9298 extra </a:t>
            </a:r>
            <a:r>
              <a:rPr lang="en-US" altLang="en-US" dirty="0" err="1">
                <a:latin typeface="Arial" panose="020B0604020202020204" pitchFamily="34" charset="0"/>
                <a:cs typeface="Arial" panose="020B0604020202020204" pitchFamily="34" charset="0"/>
              </a:rPr>
              <a:t>hepspec</a:t>
            </a:r>
            <a:r>
              <a:rPr lang="en-US" altLang="en-US" dirty="0">
                <a:latin typeface="Arial" panose="020B0604020202020204" pitchFamily="34" charset="0"/>
                <a:cs typeface="Arial" panose="020B0604020202020204" pitchFamily="34" charset="0"/>
              </a:rPr>
              <a:t> were added in the batch farm using already available hardware</a:t>
            </a:r>
          </a:p>
          <a:p>
            <a:pPr marL="777097" lvl="1" indent="-333041" defTabSz="4053548"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Average job time increases as expected, but overall job throughput increased</a:t>
            </a:r>
          </a:p>
          <a:p>
            <a:pPr marL="777097" lvl="1" indent="-333041" defTabSz="4053548"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Network/disk/power/temperature usage did not increase in a way that could negatively affect the overall throughput or require  additional maneuvers</a:t>
            </a:r>
          </a:p>
          <a:p>
            <a:pPr marL="777097" lvl="1" indent="-333041" defTabSz="4053548" eaLnBrk="1" hangingPunct="1">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Batch server was able to handle the extra job slots</a:t>
            </a:r>
          </a:p>
          <a:p>
            <a:pPr marL="777097" lvl="1" indent="-333041" defTabSz="4053548" eaLnBrk="1" hangingPunct="1">
              <a:buFont typeface="Arial" panose="020B0604020202020204" pitchFamily="34" charset="0"/>
              <a:buChar char="•"/>
              <a:defRPr/>
            </a:pPr>
            <a:r>
              <a:rPr lang="en-US" altLang="en-US" b="1" dirty="0">
                <a:solidFill>
                  <a:srgbClr val="FF0000"/>
                </a:solidFill>
                <a:latin typeface="Arial" panose="020B0604020202020204" pitchFamily="34" charset="0"/>
                <a:cs typeface="Arial" panose="020B0604020202020204" pitchFamily="34" charset="0"/>
              </a:rPr>
              <a:t>Of critical importance is the sharp drop in job efficiency as job slots approach the upper hyperthreading limit. This means that  real world VO jobs would suffer if we went for full </a:t>
            </a:r>
            <a:r>
              <a:rPr lang="en-US" altLang="en-US" b="1" dirty="0" err="1">
                <a:solidFill>
                  <a:srgbClr val="FF0000"/>
                </a:solidFill>
                <a:latin typeface="Arial" panose="020B0604020202020204" pitchFamily="34" charset="0"/>
                <a:cs typeface="Arial" panose="020B0604020202020204" pitchFamily="34" charset="0"/>
              </a:rPr>
              <a:t>batchfarm</a:t>
            </a:r>
            <a:r>
              <a:rPr lang="en-US" altLang="en-US" b="1" dirty="0">
                <a:solidFill>
                  <a:srgbClr val="FF0000"/>
                </a:solidFill>
                <a:latin typeface="Arial" panose="020B0604020202020204" pitchFamily="34" charset="0"/>
                <a:cs typeface="Arial" panose="020B0604020202020204" pitchFamily="34" charset="0"/>
              </a:rPr>
              <a:t> HEPSPEC performance!</a:t>
            </a:r>
          </a:p>
          <a:p>
            <a:pPr>
              <a:defRPr/>
            </a:pPr>
            <a:endParaRPr lang="en-GB" dirty="0"/>
          </a:p>
        </p:txBody>
      </p:sp>
      <p:graphicFrame>
        <p:nvGraphicFramePr>
          <p:cNvPr id="3086" name="Chart 29"/>
          <p:cNvGraphicFramePr>
            <a:graphicFrameLocks/>
          </p:cNvGraphicFramePr>
          <p:nvPr>
            <p:extLst>
              <p:ext uri="{D42A27DB-BD31-4B8C-83A1-F6EECF244321}">
                <p14:modId xmlns:p14="http://schemas.microsoft.com/office/powerpoint/2010/main" val="1602345474"/>
              </p:ext>
            </p:extLst>
          </p:nvPr>
        </p:nvGraphicFramePr>
        <p:xfrm>
          <a:off x="19782948" y="24307962"/>
          <a:ext cx="8262937" cy="6704012"/>
        </p:xfrm>
        <a:graphic>
          <a:graphicData uri="http://schemas.openxmlformats.org/presentationml/2006/ole">
            <mc:AlternateContent xmlns:mc="http://schemas.openxmlformats.org/markup-compatibility/2006">
              <mc:Choice xmlns:v="urn:schemas-microsoft-com:vml" Requires="v">
                <p:oleObj r:id="rId3" imgW="8266892" imgH="6706181" progId="Excel.Chart.8">
                  <p:embed/>
                </p:oleObj>
              </mc:Choice>
              <mc:Fallback>
                <p:oleObj r:id="rId3" imgW="8266892" imgH="6706181" progId="Excel.Chart.8">
                  <p:embed/>
                  <p:pic>
                    <p:nvPicPr>
                      <p:cNvPr id="3086" name="Chart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2948" y="24307962"/>
                        <a:ext cx="8262937"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10256837" y="34427319"/>
            <a:ext cx="19493706" cy="5290894"/>
          </a:xfrm>
          <a:prstGeom prst="roundRect">
            <a:avLst>
              <a:gd name="adj" fmla="val 5163"/>
            </a:avLst>
          </a:prstGeom>
          <a:noFill/>
          <a:ln w="63500" cmpd="thickThin">
            <a:solidFill>
              <a:srgbClr val="0020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8811" tIns="44405" rIns="88811" bIns="44405"/>
          <a:lstStyle/>
          <a:p>
            <a:pPr marL="444055" lvl="1" indent="0" defTabSz="4053548">
              <a:defRPr/>
            </a:pPr>
            <a:r>
              <a:rPr lang="en-GB" sz="4400" b="1" dirty="0">
                <a:solidFill>
                  <a:srgbClr val="00205B"/>
                </a:solidFill>
                <a:latin typeface="Arial" panose="020B0604020202020204" pitchFamily="34" charset="0"/>
                <a:cs typeface="Arial" panose="020B0604020202020204" pitchFamily="34" charset="0"/>
              </a:rPr>
              <a:t>Conclusion</a:t>
            </a:r>
          </a:p>
          <a:p>
            <a:pPr marL="444055" lvl="1" indent="0" defTabSz="4053548">
              <a:defRPr/>
            </a:pPr>
            <a:endParaRPr lang="en-GB" sz="2000" b="1" dirty="0">
              <a:solidFill>
                <a:schemeClr val="accent6"/>
              </a:solidFill>
              <a:latin typeface="Arial" panose="020B0604020202020204" pitchFamily="34" charset="0"/>
              <a:cs typeface="Arial" panose="020B0604020202020204" pitchFamily="34" charset="0"/>
            </a:endParaRP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New procurements now take into account the hyperthreading capabilities</a:t>
            </a: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For 2012, dual 8 core CPU systems go up to 32 virtual cores</a:t>
            </a: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Systems were procured with 128 GB RAM in order to exploit full hyperthreading capabilities</a:t>
            </a: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Dual Gigabit links, in the future single 10 GB as they became more cost effective</a:t>
            </a: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So far RAID0 software raid setup has proven sufficient for disk I/O</a:t>
            </a: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Performance gains so far on par with previous generations</a:t>
            </a: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By spending a bit extra on RAM, we save more by buying fewer nodes</a:t>
            </a:r>
          </a:p>
          <a:p>
            <a:pPr marL="777097" lvl="1" indent="-333041">
              <a:buFont typeface="Arial" panose="020B0604020202020204" pitchFamily="34" charset="0"/>
              <a:buChar char="•"/>
              <a:defRPr/>
            </a:pPr>
            <a:r>
              <a:rPr lang="en-GB" dirty="0">
                <a:latin typeface="Arial" panose="020B0604020202020204" pitchFamily="34" charset="0"/>
                <a:cs typeface="Arial" panose="020B0604020202020204" pitchFamily="34" charset="0"/>
              </a:rPr>
              <a:t>This also saves machine room space, cables, and power</a:t>
            </a:r>
          </a:p>
        </p:txBody>
      </p:sp>
      <p:graphicFrame>
        <p:nvGraphicFramePr>
          <p:cNvPr id="3090" name="Chart 17"/>
          <p:cNvGraphicFramePr>
            <a:graphicFrameLocks/>
          </p:cNvGraphicFramePr>
          <p:nvPr>
            <p:extLst>
              <p:ext uri="{D42A27DB-BD31-4B8C-83A1-F6EECF244321}">
                <p14:modId xmlns:p14="http://schemas.microsoft.com/office/powerpoint/2010/main" val="3184903374"/>
              </p:ext>
            </p:extLst>
          </p:nvPr>
        </p:nvGraphicFramePr>
        <p:xfrm>
          <a:off x="10823575" y="13720143"/>
          <a:ext cx="8426766" cy="4503739"/>
        </p:xfrm>
        <a:graphic>
          <a:graphicData uri="http://schemas.openxmlformats.org/presentationml/2006/ole">
            <mc:AlternateContent xmlns:mc="http://schemas.openxmlformats.org/markup-compatibility/2006">
              <mc:Choice xmlns:v="urn:schemas-microsoft-com:vml" Requires="v">
                <p:oleObj r:id="rId5" imgW="6340390" imgH="3511600" progId="Excel.Chart.8">
                  <p:embed/>
                </p:oleObj>
              </mc:Choice>
              <mc:Fallback>
                <p:oleObj r:id="rId5" imgW="6340390" imgH="3511600" progId="Excel.Chart.8">
                  <p:embed/>
                  <p:pic>
                    <p:nvPicPr>
                      <p:cNvPr id="3090" name="Chart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3575" y="13720143"/>
                        <a:ext cx="8426766" cy="4503739"/>
                      </a:xfrm>
                      <a:prstGeom prst="rect">
                        <a:avLst/>
                      </a:prstGeom>
                      <a:noFill/>
                      <a:ln>
                        <a:noFill/>
                      </a:ln>
                    </p:spPr>
                  </p:pic>
                </p:oleObj>
              </mc:Fallback>
            </mc:AlternateContent>
          </a:graphicData>
        </a:graphic>
      </p:graphicFrame>
      <p:graphicFrame>
        <p:nvGraphicFramePr>
          <p:cNvPr id="3091" name="Chart 18"/>
          <p:cNvGraphicFramePr>
            <a:graphicFrameLocks/>
          </p:cNvGraphicFramePr>
          <p:nvPr>
            <p:extLst>
              <p:ext uri="{D42A27DB-BD31-4B8C-83A1-F6EECF244321}">
                <p14:modId xmlns:p14="http://schemas.microsoft.com/office/powerpoint/2010/main" val="2871272588"/>
              </p:ext>
            </p:extLst>
          </p:nvPr>
        </p:nvGraphicFramePr>
        <p:xfrm>
          <a:off x="19492913" y="13600819"/>
          <a:ext cx="8568053" cy="4742037"/>
        </p:xfrm>
        <a:graphic>
          <a:graphicData uri="http://schemas.openxmlformats.org/presentationml/2006/ole">
            <mc:AlternateContent xmlns:mc="http://schemas.openxmlformats.org/markup-compatibility/2006">
              <mc:Choice xmlns:v="urn:schemas-microsoft-com:vml" Requires="v">
                <p:oleObj r:id="rId7" imgW="6267231" imgH="3834716" progId="Excel.Chart.8">
                  <p:embed/>
                </p:oleObj>
              </mc:Choice>
              <mc:Fallback>
                <p:oleObj r:id="rId7" imgW="6267231" imgH="3834716" progId="Excel.Chart.8">
                  <p:embed/>
                  <p:pic>
                    <p:nvPicPr>
                      <p:cNvPr id="3091" name="Chart 1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92913" y="13600819"/>
                        <a:ext cx="8568053" cy="4742037"/>
                      </a:xfrm>
                      <a:prstGeom prst="rect">
                        <a:avLst/>
                      </a:prstGeom>
                      <a:noFill/>
                      <a:ln>
                        <a:noFill/>
                      </a:ln>
                    </p:spPr>
                  </p:pic>
                </p:oleObj>
              </mc:Fallback>
            </mc:AlternateContent>
          </a:graphicData>
        </a:graphic>
      </p:graphicFrame>
      <p:graphicFrame>
        <p:nvGraphicFramePr>
          <p:cNvPr id="3092" name="Chart 23"/>
          <p:cNvGraphicFramePr>
            <a:graphicFrameLocks/>
          </p:cNvGraphicFramePr>
          <p:nvPr>
            <p:extLst>
              <p:ext uri="{D42A27DB-BD31-4B8C-83A1-F6EECF244321}">
                <p14:modId xmlns:p14="http://schemas.microsoft.com/office/powerpoint/2010/main" val="1734556296"/>
              </p:ext>
            </p:extLst>
          </p:nvPr>
        </p:nvGraphicFramePr>
        <p:xfrm>
          <a:off x="1569244" y="22149593"/>
          <a:ext cx="7620000" cy="5227638"/>
        </p:xfrm>
        <a:graphic>
          <a:graphicData uri="http://schemas.openxmlformats.org/presentationml/2006/ole">
            <mc:AlternateContent xmlns:mc="http://schemas.openxmlformats.org/markup-compatibility/2006">
              <mc:Choice xmlns:v="urn:schemas-microsoft-com:vml" Requires="v">
                <p:oleObj r:id="rId9" imgW="7620660" imgH="5230821" progId="Excel.Chart.8">
                  <p:embed/>
                </p:oleObj>
              </mc:Choice>
              <mc:Fallback>
                <p:oleObj r:id="rId9" imgW="7620660" imgH="5230821" progId="Excel.Chart.8">
                  <p:embed/>
                  <p:pic>
                    <p:nvPicPr>
                      <p:cNvPr id="3092" name="Chart 2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9244" y="22149593"/>
                        <a:ext cx="76200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9585838"/>
              </p:ext>
            </p:extLst>
          </p:nvPr>
        </p:nvGraphicFramePr>
        <p:xfrm>
          <a:off x="12003720" y="24884063"/>
          <a:ext cx="6899276" cy="5376864"/>
        </p:xfrm>
        <a:graphic>
          <a:graphicData uri="http://schemas.openxmlformats.org/drawingml/2006/table">
            <a:tbl>
              <a:tblPr/>
              <a:tblGrid>
                <a:gridCol w="709838">
                  <a:extLst>
                    <a:ext uri="{9D8B030D-6E8A-4147-A177-3AD203B41FA5}">
                      <a16:colId xmlns:a16="http://schemas.microsoft.com/office/drawing/2014/main" val="20000"/>
                    </a:ext>
                  </a:extLst>
                </a:gridCol>
                <a:gridCol w="1159978">
                  <a:extLst>
                    <a:ext uri="{9D8B030D-6E8A-4147-A177-3AD203B41FA5}">
                      <a16:colId xmlns:a16="http://schemas.microsoft.com/office/drawing/2014/main" val="20001"/>
                    </a:ext>
                  </a:extLst>
                </a:gridCol>
                <a:gridCol w="1233560">
                  <a:extLst>
                    <a:ext uri="{9D8B030D-6E8A-4147-A177-3AD203B41FA5}">
                      <a16:colId xmlns:a16="http://schemas.microsoft.com/office/drawing/2014/main" val="20002"/>
                    </a:ext>
                  </a:extLst>
                </a:gridCol>
                <a:gridCol w="1337437">
                  <a:extLst>
                    <a:ext uri="{9D8B030D-6E8A-4147-A177-3AD203B41FA5}">
                      <a16:colId xmlns:a16="http://schemas.microsoft.com/office/drawing/2014/main" val="20003"/>
                    </a:ext>
                  </a:extLst>
                </a:gridCol>
                <a:gridCol w="1627432">
                  <a:extLst>
                    <a:ext uri="{9D8B030D-6E8A-4147-A177-3AD203B41FA5}">
                      <a16:colId xmlns:a16="http://schemas.microsoft.com/office/drawing/2014/main" val="20004"/>
                    </a:ext>
                  </a:extLst>
                </a:gridCol>
                <a:gridCol w="831031">
                  <a:extLst>
                    <a:ext uri="{9D8B030D-6E8A-4147-A177-3AD203B41FA5}">
                      <a16:colId xmlns:a16="http://schemas.microsoft.com/office/drawing/2014/main" val="20005"/>
                    </a:ext>
                  </a:extLst>
                </a:gridCol>
              </a:tblGrid>
              <a:tr h="379606">
                <a:tc>
                  <a:txBody>
                    <a:bodyPr/>
                    <a:lstStyle/>
                    <a:p>
                      <a:pPr algn="l" fontAlgn="t"/>
                      <a:r>
                        <a:rPr lang="en-GB" sz="1100" b="0" i="0" u="none" strike="noStrike">
                          <a:solidFill>
                            <a:srgbClr val="000000"/>
                          </a:solidFill>
                          <a:effectLst/>
                          <a:latin typeface="Calibri"/>
                        </a:rPr>
                        <a:t>Make</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a:solidFill>
                            <a:srgbClr val="000000"/>
                          </a:solidFill>
                          <a:effectLst/>
                          <a:latin typeface="Calibri"/>
                        </a:rPr>
                        <a:t>Job Slots per WN</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a:solidFill>
                            <a:srgbClr val="000000"/>
                          </a:solidFill>
                          <a:effectLst/>
                          <a:latin typeface="Calibri"/>
                        </a:rPr>
                        <a:t>Efficiency</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a:solidFill>
                            <a:srgbClr val="000000"/>
                          </a:solidFill>
                          <a:effectLst/>
                          <a:latin typeface="Calibri"/>
                        </a:rPr>
                        <a:t>Average Job Length (mins)</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a:solidFill>
                            <a:srgbClr val="000000"/>
                          </a:solidFill>
                          <a:effectLst/>
                          <a:latin typeface="Calibri"/>
                        </a:rPr>
                        <a:t>Standard Deviation (mins)</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a:solidFill>
                            <a:srgbClr val="000000"/>
                          </a:solidFill>
                          <a:effectLst/>
                          <a:latin typeface="Calibri"/>
                        </a:rPr>
                        <a:t>Number of jobs</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6947">
                <a:tc>
                  <a:txBody>
                    <a:bodyPr/>
                    <a:lstStyle/>
                    <a:p>
                      <a:pPr algn="l" fontAlgn="t"/>
                      <a:r>
                        <a:rPr lang="en-GB" sz="1100" b="0" i="0" u="none" strike="noStrike">
                          <a:solidFill>
                            <a:srgbClr val="000000"/>
                          </a:solidFill>
                          <a:effectLst/>
                          <a:latin typeface="Calibri"/>
                        </a:rPr>
                        <a:t>Dell</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12</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0.9715</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297</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370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19065</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extLst>
                  <a:ext uri="{0D108BD9-81ED-4DB2-BD59-A6C34878D82A}">
                    <a16:rowId xmlns:a16="http://schemas.microsoft.com/office/drawing/2014/main" val="10001"/>
                  </a:ext>
                </a:extLst>
              </a:tr>
              <a:tr h="356947">
                <a:tc>
                  <a:txBody>
                    <a:bodyPr/>
                    <a:lstStyle/>
                    <a:p>
                      <a:pPr algn="l" fontAlgn="t"/>
                      <a:r>
                        <a:rPr lang="en-GB" sz="1100" b="0" i="0" u="none" strike="noStrike">
                          <a:solidFill>
                            <a:srgbClr val="000000"/>
                          </a:solidFill>
                          <a:effectLst/>
                          <a:latin typeface="Calibri"/>
                        </a:rPr>
                        <a:t>Viglen</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12</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0.9757</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320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390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23864</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6947">
                <a:tc>
                  <a:txBody>
                    <a:bodyPr/>
                    <a:lstStyle/>
                    <a:p>
                      <a:pPr algn="l" fontAlgn="t"/>
                      <a:r>
                        <a:rPr lang="en-GB" sz="1100" b="0" i="0" u="none" strike="noStrike">
                          <a:solidFill>
                            <a:srgbClr val="000000"/>
                          </a:solidFill>
                          <a:effectLst/>
                          <a:latin typeface="Calibri"/>
                        </a:rPr>
                        <a:t>Dell</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14</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0.9719</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238</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326</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6118</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extLst>
                  <a:ext uri="{0D108BD9-81ED-4DB2-BD59-A6C34878D82A}">
                    <a16:rowId xmlns:a16="http://schemas.microsoft.com/office/drawing/2014/main" val="10003"/>
                  </a:ext>
                </a:extLst>
              </a:tr>
              <a:tr h="356947">
                <a:tc>
                  <a:txBody>
                    <a:bodyPr/>
                    <a:lstStyle/>
                    <a:p>
                      <a:pPr algn="l" fontAlgn="t"/>
                      <a:r>
                        <a:rPr lang="en-GB" sz="1100" b="0" i="0" u="none" strike="noStrike">
                          <a:solidFill>
                            <a:srgbClr val="000000"/>
                          </a:solidFill>
                          <a:effectLst/>
                          <a:latin typeface="Calibri"/>
                        </a:rPr>
                        <a:t>Viglen</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14</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0.9767</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270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341</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11249</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56947">
                <a:tc>
                  <a:txBody>
                    <a:bodyPr/>
                    <a:lstStyle/>
                    <a:p>
                      <a:pPr algn="l" fontAlgn="t"/>
                      <a:r>
                        <a:rPr lang="en-GB" sz="1100" b="0" i="0" u="none" strike="noStrike">
                          <a:solidFill>
                            <a:srgbClr val="000000"/>
                          </a:solidFill>
                          <a:effectLst/>
                          <a:latin typeface="Calibri"/>
                        </a:rPr>
                        <a:t>Dell</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16</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0.9859</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343</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254</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6550</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extLst>
                  <a:ext uri="{0D108BD9-81ED-4DB2-BD59-A6C34878D82A}">
                    <a16:rowId xmlns:a16="http://schemas.microsoft.com/office/drawing/2014/main" val="10005"/>
                  </a:ext>
                </a:extLst>
              </a:tr>
              <a:tr h="356947">
                <a:tc>
                  <a:txBody>
                    <a:bodyPr/>
                    <a:lstStyle/>
                    <a:p>
                      <a:pPr algn="l" fontAlgn="t"/>
                      <a:r>
                        <a:rPr lang="en-GB" sz="1100" b="0" i="0" u="none" strike="noStrike">
                          <a:solidFill>
                            <a:srgbClr val="000000"/>
                          </a:solidFill>
                          <a:effectLst/>
                          <a:latin typeface="Calibri"/>
                        </a:rPr>
                        <a:t>Viglen</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16</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0.985</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304</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249</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8756</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56947">
                <a:tc>
                  <a:txBody>
                    <a:bodyPr/>
                    <a:lstStyle/>
                    <a:p>
                      <a:pPr algn="l" fontAlgn="t"/>
                      <a:r>
                        <a:rPr lang="en-GB" sz="1100" b="0" i="0" u="none" strike="noStrike">
                          <a:solidFill>
                            <a:srgbClr val="000000"/>
                          </a:solidFill>
                          <a:effectLst/>
                          <a:latin typeface="Calibri"/>
                        </a:rPr>
                        <a:t>Dell</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18</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0.9781</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377</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390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5014</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extLst>
                  <a:ext uri="{0D108BD9-81ED-4DB2-BD59-A6C34878D82A}">
                    <a16:rowId xmlns:a16="http://schemas.microsoft.com/office/drawing/2014/main" val="10007"/>
                  </a:ext>
                </a:extLst>
              </a:tr>
              <a:tr h="356947">
                <a:tc>
                  <a:txBody>
                    <a:bodyPr/>
                    <a:lstStyle/>
                    <a:p>
                      <a:pPr algn="l" fontAlgn="t"/>
                      <a:r>
                        <a:rPr lang="en-GB" sz="1100" b="0" i="0" u="none" strike="noStrike">
                          <a:solidFill>
                            <a:srgbClr val="000000"/>
                          </a:solidFill>
                          <a:effectLst/>
                          <a:latin typeface="Calibri"/>
                        </a:rPr>
                        <a:t>Viglen</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18</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0.9808</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350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391</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6263</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6947">
                <a:tc>
                  <a:txBody>
                    <a:bodyPr/>
                    <a:lstStyle/>
                    <a:p>
                      <a:pPr algn="l" fontAlgn="t"/>
                      <a:r>
                        <a:rPr lang="en-GB" sz="1100" b="0" i="0" u="none" strike="noStrike">
                          <a:solidFill>
                            <a:srgbClr val="000000"/>
                          </a:solidFill>
                          <a:effectLst/>
                          <a:latin typeface="Calibri"/>
                        </a:rPr>
                        <a:t>Dell</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20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0.9758</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318</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346</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11339</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extLst>
                  <a:ext uri="{0D108BD9-81ED-4DB2-BD59-A6C34878D82A}">
                    <a16:rowId xmlns:a16="http://schemas.microsoft.com/office/drawing/2014/main" val="10009"/>
                  </a:ext>
                </a:extLst>
              </a:tr>
              <a:tr h="356947">
                <a:tc>
                  <a:txBody>
                    <a:bodyPr/>
                    <a:lstStyle/>
                    <a:p>
                      <a:pPr algn="l" fontAlgn="t"/>
                      <a:r>
                        <a:rPr lang="en-GB" sz="1100" b="0" i="0" u="none" strike="noStrike">
                          <a:solidFill>
                            <a:srgbClr val="000000"/>
                          </a:solidFill>
                          <a:effectLst/>
                          <a:latin typeface="Calibri"/>
                        </a:rPr>
                        <a:t>Viglen</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0.9756</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260</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285</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11229</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56947">
                <a:tc>
                  <a:txBody>
                    <a:bodyPr/>
                    <a:lstStyle/>
                    <a:p>
                      <a:pPr algn="l" fontAlgn="t"/>
                      <a:r>
                        <a:rPr lang="en-GB" sz="1100" b="0" i="0" u="none" strike="noStrike">
                          <a:solidFill>
                            <a:srgbClr val="000000"/>
                          </a:solidFill>
                          <a:effectLst/>
                          <a:latin typeface="Calibri"/>
                        </a:rPr>
                        <a:t>Dell</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22</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0.9747</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387</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dirty="0">
                          <a:solidFill>
                            <a:srgbClr val="000000"/>
                          </a:solidFill>
                          <a:effectLst/>
                          <a:latin typeface="Calibri"/>
                        </a:rPr>
                        <a:t>315</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6317</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extLst>
                  <a:ext uri="{0D108BD9-81ED-4DB2-BD59-A6C34878D82A}">
                    <a16:rowId xmlns:a16="http://schemas.microsoft.com/office/drawing/2014/main" val="10011"/>
                  </a:ext>
                </a:extLst>
              </a:tr>
              <a:tr h="356947">
                <a:tc>
                  <a:txBody>
                    <a:bodyPr/>
                    <a:lstStyle/>
                    <a:p>
                      <a:pPr algn="l" fontAlgn="t"/>
                      <a:r>
                        <a:rPr lang="en-GB" sz="1100" b="0" i="0" u="none" strike="noStrike">
                          <a:solidFill>
                            <a:srgbClr val="000000"/>
                          </a:solidFill>
                          <a:effectLst/>
                          <a:latin typeface="Calibri"/>
                        </a:rPr>
                        <a:t>Viglen</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22</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0.9783</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305</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236</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6307</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56947">
                <a:tc>
                  <a:txBody>
                    <a:bodyPr/>
                    <a:lstStyle/>
                    <a:p>
                      <a:pPr algn="l" fontAlgn="t"/>
                      <a:r>
                        <a:rPr lang="en-GB" sz="1100" b="0" i="0" u="none" strike="noStrike">
                          <a:solidFill>
                            <a:srgbClr val="000000"/>
                          </a:solidFill>
                          <a:effectLst/>
                          <a:latin typeface="Calibri"/>
                        </a:rPr>
                        <a:t>Dell</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24</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0.9257</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544</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373</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tc>
                  <a:txBody>
                    <a:bodyPr/>
                    <a:lstStyle/>
                    <a:p>
                      <a:pPr algn="r" fontAlgn="t"/>
                      <a:r>
                        <a:rPr lang="en-GB" sz="1100" b="0" i="0" u="none" strike="noStrike">
                          <a:solidFill>
                            <a:srgbClr val="000000"/>
                          </a:solidFill>
                          <a:effectLst/>
                          <a:latin typeface="Calibri"/>
                        </a:rPr>
                        <a:t>6650</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F4F9"/>
                    </a:solidFill>
                  </a:tcPr>
                </a:tc>
                <a:extLst>
                  <a:ext uri="{0D108BD9-81ED-4DB2-BD59-A6C34878D82A}">
                    <a16:rowId xmlns:a16="http://schemas.microsoft.com/office/drawing/2014/main" val="10013"/>
                  </a:ext>
                </a:extLst>
              </a:tr>
              <a:tr h="356947">
                <a:tc>
                  <a:txBody>
                    <a:bodyPr/>
                    <a:lstStyle/>
                    <a:p>
                      <a:pPr algn="l" fontAlgn="t"/>
                      <a:r>
                        <a:rPr lang="en-GB" sz="1100" b="0" i="0" u="none" strike="noStrike">
                          <a:solidFill>
                            <a:srgbClr val="000000"/>
                          </a:solidFill>
                          <a:effectLst/>
                          <a:latin typeface="Calibri"/>
                        </a:rPr>
                        <a:t>Viglen</a:t>
                      </a:r>
                    </a:p>
                  </a:txBody>
                  <a:tcPr marL="9419" marR="9419" marT="923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24</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0.9311</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372</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a:solidFill>
                            <a:srgbClr val="000000"/>
                          </a:solidFill>
                          <a:effectLst/>
                          <a:latin typeface="Calibri"/>
                        </a:rPr>
                        <a:t>278</a:t>
                      </a:r>
                    </a:p>
                  </a:txBody>
                  <a:tcPr marL="9419" marR="9419" marT="923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1100" b="0" i="0" u="none" strike="noStrike" dirty="0">
                          <a:solidFill>
                            <a:srgbClr val="000000"/>
                          </a:solidFill>
                          <a:effectLst/>
                          <a:latin typeface="Calibri"/>
                        </a:rPr>
                        <a:t>6713</a:t>
                      </a:r>
                    </a:p>
                  </a:txBody>
                  <a:tcPr marL="9419" marR="9419" marT="923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21" name="TextBox 20"/>
          <p:cNvSpPr txBox="1"/>
          <p:nvPr/>
        </p:nvSpPr>
        <p:spPr>
          <a:xfrm>
            <a:off x="579436" y="29007593"/>
            <a:ext cx="9147971" cy="13420725"/>
          </a:xfrm>
          <a:prstGeom prst="roundRect">
            <a:avLst>
              <a:gd name="adj" fmla="val 7087"/>
            </a:avLst>
          </a:prstGeom>
          <a:noFill/>
          <a:ln w="63500" cmpd="thickThin">
            <a:solidFill>
              <a:srgbClr val="0020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8811" tIns="44405" rIns="88811" bIns="44405"/>
          <a:lstStyle/>
          <a:p>
            <a:pPr marL="444055" lvl="1" indent="0" defTabSz="4053548">
              <a:defRPr/>
            </a:pPr>
            <a:r>
              <a:rPr lang="en-GB" sz="4400" b="1" dirty="0">
                <a:solidFill>
                  <a:srgbClr val="00205B"/>
                </a:solidFill>
                <a:latin typeface="Arial" panose="020B0604020202020204" pitchFamily="34" charset="0"/>
                <a:cs typeface="Arial" panose="020B0604020202020204" pitchFamily="34" charset="0"/>
              </a:rPr>
              <a:t>Main Parameters</a:t>
            </a:r>
          </a:p>
        </p:txBody>
      </p:sp>
      <p:pic>
        <p:nvPicPr>
          <p:cNvPr id="2051" name="Picture 11">
            <a:extLst>
              <a:ext uri="{FF2B5EF4-FFF2-40B4-BE49-F238E27FC236}">
                <a16:creationId xmlns:a16="http://schemas.microsoft.com/office/drawing/2014/main" id="{B8D3CE19-4780-1A72-13C9-14780507518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9373" t="29433" r="11765" b="36035"/>
          <a:stretch>
            <a:fillRect/>
          </a:stretch>
        </p:blipFill>
        <p:spPr bwMode="auto">
          <a:xfrm>
            <a:off x="884237" y="377759"/>
            <a:ext cx="7994097"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2">
            <a:extLst>
              <a:ext uri="{FF2B5EF4-FFF2-40B4-BE49-F238E27FC236}">
                <a16:creationId xmlns:a16="http://schemas.microsoft.com/office/drawing/2014/main" id="{90629A44-4245-F4CB-42D2-0FB39476B9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3781478" y="392999"/>
            <a:ext cx="5771759" cy="192024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24">
            <a:extLst>
              <a:ext uri="{FF2B5EF4-FFF2-40B4-BE49-F238E27FC236}">
                <a16:creationId xmlns:a16="http://schemas.microsoft.com/office/drawing/2014/main" id="{F3AB11A5-F3D3-154E-490E-11C61C7AC64C}"/>
              </a:ext>
            </a:extLst>
          </p:cNvPr>
          <p:cNvSpPr>
            <a:spLocks noGrp="1" noChangeArrowheads="1"/>
          </p:cNvSpPr>
          <p:nvPr/>
        </p:nvSpPr>
        <p:spPr bwMode="auto">
          <a:xfrm>
            <a:off x="5646737" y="2948174"/>
            <a:ext cx="18973800" cy="94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endParaRPr lang="en-US" altLang="en-US" sz="2400" b="1" i="1" u="sng" dirty="0">
              <a:solidFill>
                <a:srgbClr val="538135"/>
              </a:solidFill>
              <a:latin typeface="Franklin Gothic Demi" panose="020B0703020102020204" pitchFamily="34" charset="0"/>
              <a:ea typeface="Artifakt Element Heavy"/>
              <a:cs typeface="Times New Roman" panose="02020603050405020304" pitchFamily="18" charset="0"/>
            </a:endParaRPr>
          </a:p>
          <a:p>
            <a:pPr algn="ctr"/>
            <a:r>
              <a:rPr lang="en-US" altLang="en-US" sz="6000" dirty="0">
                <a:solidFill>
                  <a:srgbClr val="00205B"/>
                </a:solidFill>
                <a:latin typeface="Franklin Gothic Demi" panose="020B0703020102020204" pitchFamily="34" charset="0"/>
                <a:ea typeface="Artifakt Element Heavy"/>
                <a:cs typeface="Times New Roman" panose="02020603050405020304" pitchFamily="18" charset="0"/>
              </a:rPr>
              <a:t>IEEE International Microwave and Antenna Symposium </a:t>
            </a:r>
            <a:endParaRPr lang="en-US" altLang="en-US" sz="4800" dirty="0">
              <a:solidFill>
                <a:srgbClr val="00205B"/>
              </a:solidFill>
              <a:latin typeface="Arial" panose="020B0604020202020204" pitchFamily="34" charset="0"/>
            </a:endParaRPr>
          </a:p>
        </p:txBody>
      </p:sp>
      <p:sp>
        <p:nvSpPr>
          <p:cNvPr id="15" name="TextBox 14">
            <a:extLst>
              <a:ext uri="{FF2B5EF4-FFF2-40B4-BE49-F238E27FC236}">
                <a16:creationId xmlns:a16="http://schemas.microsoft.com/office/drawing/2014/main" id="{BA682855-2FDF-07F4-CA4A-807812CDAC5D}"/>
              </a:ext>
            </a:extLst>
          </p:cNvPr>
          <p:cNvSpPr txBox="1">
            <a:spLocks noChangeArrowheads="1"/>
          </p:cNvSpPr>
          <p:nvPr/>
        </p:nvSpPr>
        <p:spPr bwMode="auto">
          <a:xfrm>
            <a:off x="8591660" y="4092279"/>
            <a:ext cx="1257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en-US" sz="4400" b="1" dirty="0">
                <a:solidFill>
                  <a:srgbClr val="E99245"/>
                </a:solidFill>
                <a:latin typeface="Franklin Gothic Book" panose="020B0503020102020204" pitchFamily="34" charset="0"/>
                <a:ea typeface="Calibri" panose="020F0502020204030204" pitchFamily="34" charset="0"/>
              </a:rPr>
              <a:t>Jeddah, Saudia Arabia, 19-22 October 2026</a:t>
            </a:r>
            <a:endParaRPr lang="en-US" altLang="en-US" sz="4400" b="1" dirty="0">
              <a:solidFill>
                <a:srgbClr val="E99245"/>
              </a:solidFill>
              <a:latin typeface="Franklin Gothic Book" panose="020B0503020102020204" pitchFamily="34" charset="0"/>
            </a:endParaRPr>
          </a:p>
        </p:txBody>
      </p:sp>
      <p:sp>
        <p:nvSpPr>
          <p:cNvPr id="16" name="Rectangle 13">
            <a:extLst>
              <a:ext uri="{FF2B5EF4-FFF2-40B4-BE49-F238E27FC236}">
                <a16:creationId xmlns:a16="http://schemas.microsoft.com/office/drawing/2014/main" id="{83658247-DAF7-5818-C433-AF610B3088EF}"/>
              </a:ext>
            </a:extLst>
          </p:cNvPr>
          <p:cNvSpPr>
            <a:spLocks noGrp="1" noChangeArrowheads="1"/>
          </p:cNvSpPr>
          <p:nvPr/>
        </p:nvSpPr>
        <p:spPr bwMode="auto">
          <a:xfrm>
            <a:off x="1177131" y="5318919"/>
            <a:ext cx="27979685" cy="31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algn="ctr"/>
            <a:r>
              <a:rPr lang="en-US" altLang="en-US" sz="8000" b="1" u="sng" dirty="0">
                <a:solidFill>
                  <a:srgbClr val="00205B"/>
                </a:solidFill>
                <a:latin typeface="Arial Black" panose="020B0A04020102020204" pitchFamily="34" charset="0"/>
                <a:ea typeface="Artifakt Element Heavy"/>
              </a:rPr>
              <a:t>Poster Title</a:t>
            </a:r>
            <a:endParaRPr lang="en-US" altLang="en-US" sz="8000" b="1" dirty="0">
              <a:solidFill>
                <a:srgbClr val="00205B"/>
              </a:solidFill>
              <a:latin typeface="Arial Black" panose="020B0A04020102020204" pitchFamily="34" charset="0"/>
            </a:endParaRPr>
          </a:p>
          <a:p>
            <a:pPr algn="ctr"/>
            <a:r>
              <a:rPr lang="en-US" altLang="en-US" sz="4000" b="1" u="sng" dirty="0">
                <a:solidFill>
                  <a:srgbClr val="00205B"/>
                </a:solidFill>
                <a:latin typeface="Arial" panose="020B0604020202020204" pitchFamily="34" charset="0"/>
                <a:ea typeface="Calibri" panose="020F0502020204030204" pitchFamily="34" charset="0"/>
              </a:rPr>
              <a:t>Supervisor(s):</a:t>
            </a:r>
            <a:endParaRPr lang="en-US" altLang="en-US" sz="4000" b="1" dirty="0">
              <a:solidFill>
                <a:srgbClr val="00205B"/>
              </a:solidFill>
              <a:latin typeface="Arial" panose="020B0604020202020204" pitchFamily="34" charset="0"/>
            </a:endParaRPr>
          </a:p>
          <a:p>
            <a:pPr algn="ctr"/>
            <a:r>
              <a:rPr lang="en-US" altLang="en-US" sz="4000" b="1" u="sng" dirty="0">
                <a:solidFill>
                  <a:srgbClr val="00205B"/>
                </a:solidFill>
                <a:latin typeface="Arial" panose="020B0604020202020204" pitchFamily="34" charset="0"/>
                <a:ea typeface="Calibri" panose="020F0502020204030204" pitchFamily="34" charset="0"/>
              </a:rPr>
              <a:t>Student(s) Name(s):</a:t>
            </a:r>
            <a:endParaRPr lang="en-US" altLang="en-US" sz="4000" b="1" dirty="0">
              <a:solidFill>
                <a:srgbClr val="00205B"/>
              </a:solidFill>
              <a:latin typeface="Arial" panose="020B0604020202020204" pitchFamily="34" charset="0"/>
            </a:endParaRPr>
          </a:p>
          <a:p>
            <a:pPr algn="ctr"/>
            <a:r>
              <a:rPr lang="en-US" altLang="en-US" sz="4000" b="1" u="sng" dirty="0">
                <a:solidFill>
                  <a:srgbClr val="00205B"/>
                </a:solidFill>
                <a:latin typeface="Arial" panose="020B0604020202020204" pitchFamily="34" charset="0"/>
                <a:ea typeface="Calibri" panose="020F0502020204030204" pitchFamily="34" charset="0"/>
              </a:rPr>
              <a:t>Affiliation:</a:t>
            </a:r>
            <a:endParaRPr lang="en-US" altLang="en-US" sz="4000" b="1" dirty="0">
              <a:solidFill>
                <a:srgbClr val="00205B"/>
              </a:solidFill>
              <a:latin typeface="Arial" panose="020B0604020202020204" pitchFamily="34" charset="0"/>
            </a:endParaRPr>
          </a:p>
        </p:txBody>
      </p:sp>
      <p:sp>
        <p:nvSpPr>
          <p:cNvPr id="18" name="Rectangle 14">
            <a:extLst>
              <a:ext uri="{FF2B5EF4-FFF2-40B4-BE49-F238E27FC236}">
                <a16:creationId xmlns:a16="http://schemas.microsoft.com/office/drawing/2014/main" id="{DF1B3E8D-C41D-084B-DD8F-7AD17377969E}"/>
              </a:ext>
            </a:extLst>
          </p:cNvPr>
          <p:cNvSpPr>
            <a:spLocks noChangeArrowheads="1"/>
          </p:cNvSpPr>
          <p:nvPr/>
        </p:nvSpPr>
        <p:spPr bwMode="auto">
          <a:xfrm>
            <a:off x="183357" y="-534933"/>
            <a:ext cx="184731" cy="45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6">
            <a:extLst>
              <a:ext uri="{FF2B5EF4-FFF2-40B4-BE49-F238E27FC236}">
                <a16:creationId xmlns:a16="http://schemas.microsoft.com/office/drawing/2014/main" id="{B5B864A7-1474-28B6-07DA-D62863656D3C}"/>
              </a:ext>
            </a:extLst>
          </p:cNvPr>
          <p:cNvSpPr>
            <a:spLocks noChangeArrowheads="1"/>
          </p:cNvSpPr>
          <p:nvPr/>
        </p:nvSpPr>
        <p:spPr bwMode="auto">
          <a:xfrm>
            <a:off x="183357" y="-548481"/>
            <a:ext cx="184731"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tLang="en-US" sz="1900"/>
          </a:p>
          <a:p>
            <a:r>
              <a:rPr lang="en-US" altLang="en-US" sz="1800">
                <a:latin typeface="Arial" panose="020B0604020202020204" pitchFamily="34" charset="0"/>
              </a:rPr>
              <a:t>­</a:t>
            </a:r>
          </a:p>
          <a:p>
            <a:endParaRPr lang="en-US" altLang="en-US" sz="1800">
              <a:latin typeface="Arial" panose="020B0604020202020204" pitchFamily="34" charset="0"/>
            </a:endParaRPr>
          </a:p>
        </p:txBody>
      </p:sp>
      <p:sp>
        <p:nvSpPr>
          <p:cNvPr id="28" name="TextBox 27">
            <a:extLst>
              <a:ext uri="{FF2B5EF4-FFF2-40B4-BE49-F238E27FC236}">
                <a16:creationId xmlns:a16="http://schemas.microsoft.com/office/drawing/2014/main" id="{5BD53B5B-F7D3-F24F-34BD-673DE0CACEAB}"/>
              </a:ext>
            </a:extLst>
          </p:cNvPr>
          <p:cNvSpPr txBox="1"/>
          <p:nvPr/>
        </p:nvSpPr>
        <p:spPr>
          <a:xfrm>
            <a:off x="579436" y="9128919"/>
            <a:ext cx="9147972" cy="8114006"/>
          </a:xfrm>
          <a:prstGeom prst="roundRect">
            <a:avLst>
              <a:gd name="adj" fmla="val 10518"/>
            </a:avLst>
          </a:prstGeom>
          <a:noFill/>
          <a:ln w="63500" cmpd="thickThin">
            <a:solidFill>
              <a:srgbClr val="0020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8811" tIns="44405" rIns="88811" bIns="44405"/>
          <a:lstStyle>
            <a:defPPr>
              <a:defRPr lang="en-US"/>
            </a:defPPr>
            <a:lvl1pPr eaLnBrk="0" hangingPunct="0"/>
          </a:lstStyle>
          <a:p>
            <a:pPr marL="444055" lvl="1" indent="0" defTabSz="4053548">
              <a:defRPr/>
            </a:pPr>
            <a:r>
              <a:rPr lang="en-US" altLang="en-US" sz="4400" b="1" dirty="0">
                <a:solidFill>
                  <a:srgbClr val="00205B"/>
                </a:solidFill>
                <a:latin typeface="Arial" panose="020B0604020202020204" pitchFamily="34" charset="0"/>
                <a:cs typeface="Arial" panose="020B0604020202020204" pitchFamily="34" charset="0"/>
              </a:rPr>
              <a:t>Abstract</a:t>
            </a:r>
          </a:p>
          <a:p>
            <a:pPr marL="444055" lvl="1" indent="0" defTabSz="4053548">
              <a:defRPr/>
            </a:pPr>
            <a:endParaRPr lang="en-US" altLang="zh-CN" sz="2000" b="1" dirty="0">
              <a:solidFill>
                <a:srgbClr val="00205B"/>
              </a:solidFill>
              <a:latin typeface="Arial" panose="020B0604020202020204" pitchFamily="34" charset="0"/>
              <a:ea typeface="SimSun" panose="02010600030101010101" pitchFamily="2" charset="-122"/>
              <a:cs typeface="Arial" panose="020B0604020202020204" pitchFamily="34" charset="0"/>
            </a:endParaRPr>
          </a:p>
          <a:p>
            <a:pPr marL="444055" lvl="1" indent="0" defTabSz="4053548">
              <a:defRPr/>
            </a:pPr>
            <a:r>
              <a:rPr lang="en-GB" altLang="zh-CN" sz="2400" dirty="0">
                <a:solidFill>
                  <a:schemeClr val="tx2"/>
                </a:solidFill>
                <a:latin typeface="Arial" panose="020B0604020202020204" pitchFamily="34" charset="0"/>
                <a:ea typeface="SimSun" panose="02010600030101010101" pitchFamily="2" charset="-122"/>
                <a:cs typeface="Arial" panose="020B0604020202020204" pitchFamily="34" charset="0"/>
              </a:rPr>
              <a:t>A poster is a visual support for discussion about your work with other scientists. This poster layout gives you some guidelines for the preparation of posters for NRSC2016.</a:t>
            </a:r>
          </a:p>
          <a:p>
            <a:pPr marL="444055" lvl="1" indent="0" defTabSz="4053548">
              <a:defRPr/>
            </a:pPr>
            <a:r>
              <a:rPr lang="en-US" altLang="zh-CN" sz="2400" dirty="0">
                <a:solidFill>
                  <a:schemeClr val="tx2"/>
                </a:solidFill>
                <a:latin typeface="Arial" panose="020B0604020202020204" pitchFamily="34" charset="0"/>
                <a:ea typeface="SimSun" panose="02010600030101010101" pitchFamily="2" charset="-122"/>
                <a:cs typeface="Arial" panose="020B0604020202020204" pitchFamily="34" charset="0"/>
              </a:rPr>
              <a:t>This document provides a guideline for preparation of posters for the NRSC2016 and can be used as a template for the conference poster. </a:t>
            </a:r>
            <a:r>
              <a:rPr lang="en-GB" altLang="zh-CN" sz="2400" dirty="0">
                <a:solidFill>
                  <a:schemeClr val="tx2"/>
                </a:solidFill>
                <a:latin typeface="Arial" panose="020B0604020202020204" pitchFamily="34" charset="0"/>
                <a:ea typeface="SimSun" panose="02010600030101010101" pitchFamily="2" charset="-122"/>
                <a:cs typeface="Arial" panose="020B0604020202020204" pitchFamily="34" charset="0"/>
              </a:rPr>
              <a:t>The authors must produce the poster </a:t>
            </a:r>
            <a:r>
              <a:rPr lang="en-US" altLang="zh-CN" sz="2400" dirty="0">
                <a:solidFill>
                  <a:schemeClr val="tx2"/>
                </a:solidFill>
                <a:latin typeface="Arial" panose="020B0604020202020204" pitchFamily="34" charset="0"/>
                <a:ea typeface="SimSun" panose="02010600030101010101" pitchFamily="2" charset="-122"/>
                <a:cs typeface="Arial" panose="020B0604020202020204" pitchFamily="34" charset="0"/>
              </a:rPr>
              <a:t>PowerPoint (</a:t>
            </a:r>
            <a:r>
              <a:rPr lang="en-GB" altLang="zh-CN" sz="2400" dirty="0">
                <a:solidFill>
                  <a:schemeClr val="tx2"/>
                </a:solidFill>
                <a:latin typeface="Arial" panose="020B0604020202020204" pitchFamily="34" charset="0"/>
                <a:ea typeface="SimSun" panose="02010600030101010101" pitchFamily="2" charset="-122"/>
                <a:cs typeface="Arial" panose="020B0604020202020204" pitchFamily="34" charset="0"/>
              </a:rPr>
              <a:t>PPT) file following this guideline or using this template, and print it in colour. </a:t>
            </a:r>
          </a:p>
          <a:p>
            <a:pPr marL="444055" lvl="1" indent="0" defTabSz="4053548">
              <a:defRPr/>
            </a:pPr>
            <a:endParaRPr lang="en-GB" altLang="zh-CN" sz="2400" dirty="0">
              <a:solidFill>
                <a:schemeClr val="tx2"/>
              </a:solidFill>
              <a:latin typeface="Arial" panose="020B0604020202020204" pitchFamily="34" charset="0"/>
              <a:ea typeface="SimSun" panose="02010600030101010101" pitchFamily="2" charset="-122"/>
              <a:cs typeface="Arial" panose="020B0604020202020204" pitchFamily="34" charset="0"/>
            </a:endParaRPr>
          </a:p>
          <a:p>
            <a:pPr marL="444055" lvl="1" indent="0" defTabSz="4053548">
              <a:defRPr/>
            </a:pPr>
            <a:r>
              <a:rPr lang="en-GB" altLang="zh-CN" sz="2400" dirty="0">
                <a:solidFill>
                  <a:schemeClr val="tx2"/>
                </a:solidFill>
                <a:latin typeface="Arial" panose="020B0604020202020204" pitchFamily="34" charset="0"/>
                <a:ea typeface="SimSun" panose="02010600030101010101" pitchFamily="2" charset="-122"/>
                <a:cs typeface="Arial" panose="020B0604020202020204" pitchFamily="34" charset="0"/>
              </a:rPr>
              <a:t>The poster must be printed on One Portrait page rollup with resolution of 4750*2000 pixels.</a:t>
            </a:r>
          </a:p>
          <a:p>
            <a:pPr lvl="2" eaLnBrk="1" hangingPunct="1">
              <a:defRPr/>
            </a:pPr>
            <a:endParaRPr lang="en-US" altLang="en-US" dirty="0"/>
          </a:p>
        </p:txBody>
      </p:sp>
      <p:pic>
        <p:nvPicPr>
          <p:cNvPr id="6" name="Picture 2">
            <a:extLst>
              <a:ext uri="{FF2B5EF4-FFF2-40B4-BE49-F238E27FC236}">
                <a16:creationId xmlns:a16="http://schemas.microsoft.com/office/drawing/2014/main" id="{C649B14C-37DA-40D7-03FC-460365046D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9713145" y="392999"/>
            <a:ext cx="2441788" cy="1920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AED848E-B5D3-F3CE-68FE-80ADC9B9BFB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8485" b="10564"/>
          <a:stretch>
            <a:fillRect/>
          </a:stretch>
        </p:blipFill>
        <p:spPr bwMode="auto">
          <a:xfrm>
            <a:off x="20765065" y="392999"/>
            <a:ext cx="3817372"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294BFF81-A3B3-FBAC-2A9F-6E9ECC3524C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9624" y="2347119"/>
            <a:ext cx="5577613" cy="5669280"/>
          </a:xfrm>
          <a:prstGeom prst="rect">
            <a:avLst/>
          </a:prstGeom>
        </p:spPr>
      </p:pic>
      <p:cxnSp>
        <p:nvCxnSpPr>
          <p:cNvPr id="25" name="Straight Connector 24">
            <a:extLst>
              <a:ext uri="{FF2B5EF4-FFF2-40B4-BE49-F238E27FC236}">
                <a16:creationId xmlns:a16="http://schemas.microsoft.com/office/drawing/2014/main" id="{421995AB-66AF-FB93-7CD7-DB1B6F03574C}"/>
              </a:ext>
            </a:extLst>
          </p:cNvPr>
          <p:cNvCxnSpPr>
            <a:cxnSpLocks/>
          </p:cNvCxnSpPr>
          <p:nvPr/>
        </p:nvCxnSpPr>
        <p:spPr bwMode="auto">
          <a:xfrm>
            <a:off x="6065837" y="5166519"/>
            <a:ext cx="23698200" cy="0"/>
          </a:xfrm>
          <a:prstGeom prst="line">
            <a:avLst/>
          </a:prstGeom>
          <a:solidFill>
            <a:schemeClr val="accent1"/>
          </a:solidFill>
          <a:ln w="76200" cap="flat" cmpd="sng" algn="ctr">
            <a:solidFill>
              <a:srgbClr val="E99245"/>
            </a:solidFill>
            <a:prstDash val="solid"/>
            <a:round/>
            <a:headEnd type="none" w="med" len="med"/>
            <a:tailEnd type="none" w="med" len="med"/>
          </a:ln>
          <a:effectLst/>
        </p:spPr>
      </p:cxnSp>
      <p:sp>
        <p:nvSpPr>
          <p:cNvPr id="26" name="TextBox 25">
            <a:extLst>
              <a:ext uri="{FF2B5EF4-FFF2-40B4-BE49-F238E27FC236}">
                <a16:creationId xmlns:a16="http://schemas.microsoft.com/office/drawing/2014/main" id="{67FE6297-61BD-45A1-031B-547FAF621ACB}"/>
              </a:ext>
            </a:extLst>
          </p:cNvPr>
          <p:cNvSpPr txBox="1"/>
          <p:nvPr/>
        </p:nvSpPr>
        <p:spPr>
          <a:xfrm>
            <a:off x="10256837" y="40142319"/>
            <a:ext cx="19493706" cy="2285999"/>
          </a:xfrm>
          <a:prstGeom prst="roundRect">
            <a:avLst>
              <a:gd name="adj" fmla="val 5163"/>
            </a:avLst>
          </a:prstGeom>
          <a:noFill/>
          <a:ln w="63500" cmpd="thickThin">
            <a:solidFill>
              <a:srgbClr val="0020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88811" tIns="44405" rIns="88811" bIns="44405"/>
          <a:lstStyle/>
          <a:p>
            <a:pPr marL="444055" lvl="1" indent="0" defTabSz="4053548">
              <a:defRPr/>
            </a:pPr>
            <a:r>
              <a:rPr lang="en-GB" sz="4400" b="1" dirty="0">
                <a:solidFill>
                  <a:srgbClr val="00205B"/>
                </a:solidFill>
                <a:latin typeface="Arial" panose="020B0604020202020204" pitchFamily="34" charset="0"/>
                <a:cs typeface="Arial" panose="020B0604020202020204" pitchFamily="34" charset="0"/>
              </a:rPr>
              <a:t>Main References</a:t>
            </a:r>
          </a:p>
          <a:p>
            <a:pPr marL="444055" lvl="1" indent="0" defTabSz="4053548">
              <a:defRPr/>
            </a:pPr>
            <a:endParaRPr lang="en-GB" sz="2000" b="1" dirty="0">
              <a:solidFill>
                <a:srgbClr val="00205B"/>
              </a:solidFill>
              <a:latin typeface="Arial" panose="020B0604020202020204" pitchFamily="34" charset="0"/>
              <a:cs typeface="Arial" panose="020B0604020202020204" pitchFamily="34" charset="0"/>
            </a:endParaRPr>
          </a:p>
          <a:p>
            <a:pPr marL="444056" lvl="1" indent="0" defTabSz="4053548">
              <a:defRPr/>
            </a:pPr>
            <a:r>
              <a:rPr lang="en-GB" dirty="0">
                <a:latin typeface="Arial" panose="020B0604020202020204" pitchFamily="34" charset="0"/>
                <a:cs typeface="Arial" panose="020B0604020202020204" pitchFamily="34" charset="0"/>
              </a:rPr>
              <a:t>[1]</a:t>
            </a:r>
          </a:p>
          <a:p>
            <a:pPr marL="444056" lvl="1" indent="0" defTabSz="4053548">
              <a:defRPr/>
            </a:pPr>
            <a:r>
              <a:rPr lang="en-GB" dirty="0">
                <a:latin typeface="Arial" panose="020B0604020202020204" pitchFamily="34" charset="0"/>
                <a:cs typeface="Arial" panose="020B0604020202020204" pitchFamily="34" charset="0"/>
              </a:rPr>
              <a:t>[2]</a:t>
            </a:r>
          </a:p>
        </p:txBody>
      </p:sp>
      <p:pic>
        <p:nvPicPr>
          <p:cNvPr id="2" name="Picture 2">
            <a:extLst>
              <a:ext uri="{FF2B5EF4-FFF2-40B4-BE49-F238E27FC236}">
                <a16:creationId xmlns:a16="http://schemas.microsoft.com/office/drawing/2014/main" id="{72970781-02FF-F0D7-FE2E-723A1F3BCD6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784" r="1784"/>
          <a:stretch/>
        </p:blipFill>
        <p:spPr bwMode="auto">
          <a:xfrm>
            <a:off x="25413265" y="442119"/>
            <a:ext cx="3817372" cy="1920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tyle">
      <a:majorFont>
        <a:latin typeface="Corisande"/>
        <a:ea typeface=""/>
        <a:cs typeface=""/>
      </a:majorFont>
      <a:minorFont>
        <a:latin typeface="Corisand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EB35FB51C0F42A9A471BD9DD2DD1B" ma:contentTypeVersion="4" ma:contentTypeDescription="Create a new document." ma:contentTypeScope="" ma:versionID="b649a85a2e43e41705a83bb62952bce5">
  <xsd:schema xmlns:xsd="http://www.w3.org/2001/XMLSchema" xmlns:xs="http://www.w3.org/2001/XMLSchema" xmlns:p="http://schemas.microsoft.com/office/2006/metadata/properties" xmlns:ns1="http://schemas.microsoft.com/sharepoint/v3" targetNamespace="http://schemas.microsoft.com/office/2006/metadata/properties" ma:root="true" ma:fieldsID="e66758ad48435124b95dc0df0729e68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3295CA-B139-4B85-B110-8C827C6B0C12}">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3874F-BA98-4A0D-88E6-76DECBDFE515}">
  <ds:schemaRefs>
    <ds:schemaRef ds:uri="http://schemas.microsoft.com/office/2006/metadata/longProperties"/>
  </ds:schemaRefs>
</ds:datastoreItem>
</file>

<file path=customXml/itemProps3.xml><?xml version="1.0" encoding="utf-8"?>
<ds:datastoreItem xmlns:ds="http://schemas.openxmlformats.org/officeDocument/2006/customXml" ds:itemID="{45A99C07-F821-42E5-8495-2A02F6E6093A}">
  <ds:schemaRefs>
    <ds:schemaRef ds:uri="http://schemas.microsoft.com/office/2006/documentManagement/types"/>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8434</TotalTime>
  <Words>614</Words>
  <Application>Microsoft Office PowerPoint</Application>
  <PresentationFormat>Custom</PresentationFormat>
  <Paragraphs>156</Paragraphs>
  <Slides>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9" baseType="lpstr">
      <vt:lpstr>Arial</vt:lpstr>
      <vt:lpstr>Arial Black</vt:lpstr>
      <vt:lpstr>Calibri</vt:lpstr>
      <vt:lpstr>Franklin Gothic Book</vt:lpstr>
      <vt:lpstr>Franklin Gothic Demi</vt:lpstr>
      <vt:lpstr>Times</vt:lpstr>
      <vt:lpstr>Blank Presentation</vt:lpstr>
      <vt:lpstr>Microsoft Excel Chart</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conference - A0 portrait (ppt)</dc:title>
  <dc:creator>Prof Hesham Elbadawy</dc:creator>
  <cp:lastModifiedBy>Mai Osama Sallam</cp:lastModifiedBy>
  <cp:revision>115</cp:revision>
  <cp:lastPrinted>2013-10-10T17:56:58Z</cp:lastPrinted>
  <dcterms:created xsi:type="dcterms:W3CDTF">2007-04-05T18:09:36Z</dcterms:created>
  <dcterms:modified xsi:type="dcterms:W3CDTF">2026-05-29T19:55:00Z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Summers, Karen (STFC,RAL,OBR)</vt:lpwstr>
  </property>
  <property fmtid="{D5CDD505-2E9C-101B-9397-08002B2CF9AE}" pid="4" name="xd_Signature">
    <vt:lpwstr/>
  </property>
  <property fmtid="{D5CDD505-2E9C-101B-9397-08002B2CF9AE}" pid="5" name="display_urn:schemas-microsoft-com:office:office#Author">
    <vt:lpwstr>Summers, Karen (STFC,RAL,OBR)</vt:lpwstr>
  </property>
  <property fmtid="{D5CDD505-2E9C-101B-9397-08002B2CF9AE}" pid="6" name="TemplateUrl">
    <vt:lpwstr/>
  </property>
  <property fmtid="{D5CDD505-2E9C-101B-9397-08002B2CF9AE}" pid="7" name="xd_ProgID">
    <vt:lpwstr/>
  </property>
  <property fmtid="{D5CDD505-2E9C-101B-9397-08002B2CF9AE}" pid="8" name="ContentTypeId">
    <vt:lpwstr>0x010100F731947B08D5984288BC8B16A979FF50</vt:lpwstr>
  </property>
  <property fmtid="{D5CDD505-2E9C-101B-9397-08002B2CF9AE}" pid="9" name="_SourceUrl">
    <vt:lpwstr/>
  </property>
</Properties>
</file>